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theme/theme18.xml" ContentType="application/vnd.openxmlformats-officedocument.theme+xml"/>
  <Override PartName="/ppt/slideLayouts/slideLayout159.xml" ContentType="application/vnd.openxmlformats-officedocument.presentationml.slideLayout+xml"/>
  <Override PartName="/ppt/theme/theme19.xml" ContentType="application/vnd.openxmlformats-officedocument.theme+xml"/>
  <Override PartName="/ppt/slideLayouts/slideLayout160.xml" ContentType="application/vnd.openxmlformats-officedocument.presentationml.slideLayout+xml"/>
  <Override PartName="/ppt/theme/theme20.xml" ContentType="application/vnd.openxmlformats-officedocument.theme+xml"/>
  <Override PartName="/ppt/slideLayouts/slideLayout161.xml" ContentType="application/vnd.openxmlformats-officedocument.presentationml.slideLayout+xml"/>
  <Override PartName="/ppt/theme/theme21.xml" ContentType="application/vnd.openxmlformats-officedocument.theme+xml"/>
  <Override PartName="/ppt/slideLayouts/slideLayout162.xml" ContentType="application/vnd.openxmlformats-officedocument.presentationml.slideLayout+xml"/>
  <Override PartName="/ppt/theme/theme22.xml" ContentType="application/vnd.openxmlformats-officedocument.theme+xml"/>
  <Override PartName="/ppt/slideLayouts/slideLayout163.xml" ContentType="application/vnd.openxmlformats-officedocument.presentationml.slideLayout+xml"/>
  <Override PartName="/ppt/theme/theme23.xml" ContentType="application/vnd.openxmlformats-officedocument.theme+xml"/>
  <Override PartName="/ppt/slideLayouts/slideLayout16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830" r:id="rId15"/>
    <p:sldMasterId id="2147483840" r:id="rId16"/>
    <p:sldMasterId id="2147483844" r:id="rId17"/>
    <p:sldMasterId id="2147483848" r:id="rId18"/>
    <p:sldMasterId id="2147483850" r:id="rId19"/>
    <p:sldMasterId id="2147483852" r:id="rId20"/>
    <p:sldMasterId id="2147483854" r:id="rId21"/>
    <p:sldMasterId id="2147483856" r:id="rId22"/>
    <p:sldMasterId id="2147483858" r:id="rId23"/>
    <p:sldMasterId id="2147483860" r:id="rId24"/>
  </p:sldMasterIdLst>
  <p:notesMasterIdLst>
    <p:notesMasterId r:id="rId53"/>
  </p:notesMasterIdLst>
  <p:sldIdLst>
    <p:sldId id="256" r:id="rId25"/>
    <p:sldId id="406" r:id="rId26"/>
    <p:sldId id="291" r:id="rId27"/>
    <p:sldId id="431" r:id="rId28"/>
    <p:sldId id="283" r:id="rId29"/>
    <p:sldId id="399" r:id="rId30"/>
    <p:sldId id="395" r:id="rId31"/>
    <p:sldId id="448" r:id="rId32"/>
    <p:sldId id="457" r:id="rId33"/>
    <p:sldId id="421" r:id="rId34"/>
    <p:sldId id="458" r:id="rId35"/>
    <p:sldId id="460" r:id="rId36"/>
    <p:sldId id="461" r:id="rId37"/>
    <p:sldId id="462" r:id="rId38"/>
    <p:sldId id="414" r:id="rId39"/>
    <p:sldId id="454" r:id="rId40"/>
    <p:sldId id="417" r:id="rId41"/>
    <p:sldId id="450" r:id="rId42"/>
    <p:sldId id="468" r:id="rId43"/>
    <p:sldId id="470" r:id="rId44"/>
    <p:sldId id="465" r:id="rId45"/>
    <p:sldId id="466" r:id="rId46"/>
    <p:sldId id="463" r:id="rId47"/>
    <p:sldId id="455" r:id="rId48"/>
    <p:sldId id="456" r:id="rId49"/>
    <p:sldId id="467" r:id="rId50"/>
    <p:sldId id="309" r:id="rId51"/>
    <p:sldId id="453" r:id="rId52"/>
  </p:sldIdLst>
  <p:sldSz cx="24384000" cy="13716000"/>
  <p:notesSz cx="6858000" cy="9313863"/>
  <p:defaultTextStyle>
    <a:defPPr>
      <a:defRPr lang="en-US"/>
    </a:defPPr>
    <a:lvl1pPr algn="ctr" rtl="0" fontAlgn="base">
      <a:spcBef>
        <a:spcPct val="0"/>
      </a:spcBef>
      <a:spcAft>
        <a:spcPct val="0"/>
      </a:spcAft>
      <a:defRPr sz="5800" kern="1200">
        <a:solidFill>
          <a:srgbClr val="FFFFFF"/>
        </a:solidFill>
        <a:latin typeface="Gill Sans" pitchFamily="-84" charset="0"/>
        <a:ea typeface="ヒラギノ角ゴ ProN W3" pitchFamily="-84" charset="-128"/>
        <a:cs typeface="+mn-cs"/>
        <a:sym typeface="Gill Sans" pitchFamily="-84" charset="0"/>
      </a:defRPr>
    </a:lvl1pPr>
    <a:lvl2pPr marL="456650" algn="ctr" rtl="0" fontAlgn="base">
      <a:spcBef>
        <a:spcPct val="0"/>
      </a:spcBef>
      <a:spcAft>
        <a:spcPct val="0"/>
      </a:spcAft>
      <a:defRPr sz="5800" kern="1200">
        <a:solidFill>
          <a:srgbClr val="FFFFFF"/>
        </a:solidFill>
        <a:latin typeface="Gill Sans" pitchFamily="-84" charset="0"/>
        <a:ea typeface="ヒラギノ角ゴ ProN W3" pitchFamily="-84" charset="-128"/>
        <a:cs typeface="+mn-cs"/>
        <a:sym typeface="Gill Sans" pitchFamily="-84" charset="0"/>
      </a:defRPr>
    </a:lvl2pPr>
    <a:lvl3pPr marL="913298" algn="ctr" rtl="0" fontAlgn="base">
      <a:spcBef>
        <a:spcPct val="0"/>
      </a:spcBef>
      <a:spcAft>
        <a:spcPct val="0"/>
      </a:spcAft>
      <a:defRPr sz="5800" kern="1200">
        <a:solidFill>
          <a:srgbClr val="FFFFFF"/>
        </a:solidFill>
        <a:latin typeface="Gill Sans" pitchFamily="-84" charset="0"/>
        <a:ea typeface="ヒラギノ角ゴ ProN W3" pitchFamily="-84" charset="-128"/>
        <a:cs typeface="+mn-cs"/>
        <a:sym typeface="Gill Sans" pitchFamily="-84" charset="0"/>
      </a:defRPr>
    </a:lvl3pPr>
    <a:lvl4pPr marL="1369943" algn="ctr" rtl="0" fontAlgn="base">
      <a:spcBef>
        <a:spcPct val="0"/>
      </a:spcBef>
      <a:spcAft>
        <a:spcPct val="0"/>
      </a:spcAft>
      <a:defRPr sz="5800" kern="1200">
        <a:solidFill>
          <a:srgbClr val="FFFFFF"/>
        </a:solidFill>
        <a:latin typeface="Gill Sans" pitchFamily="-84" charset="0"/>
        <a:ea typeface="ヒラギノ角ゴ ProN W3" pitchFamily="-84" charset="-128"/>
        <a:cs typeface="+mn-cs"/>
        <a:sym typeface="Gill Sans" pitchFamily="-84" charset="0"/>
      </a:defRPr>
    </a:lvl4pPr>
    <a:lvl5pPr marL="1826589" algn="ctr" rtl="0" fontAlgn="base">
      <a:spcBef>
        <a:spcPct val="0"/>
      </a:spcBef>
      <a:spcAft>
        <a:spcPct val="0"/>
      </a:spcAft>
      <a:defRPr sz="5800" kern="1200">
        <a:solidFill>
          <a:srgbClr val="FFFFFF"/>
        </a:solidFill>
        <a:latin typeface="Gill Sans" pitchFamily="-84" charset="0"/>
        <a:ea typeface="ヒラギノ角ゴ ProN W3" pitchFamily="-84" charset="-128"/>
        <a:cs typeface="+mn-cs"/>
        <a:sym typeface="Gill Sans" pitchFamily="-84" charset="0"/>
      </a:defRPr>
    </a:lvl5pPr>
    <a:lvl6pPr marL="2283237" algn="l" defTabSz="913298" rtl="0" eaLnBrk="1" latinLnBrk="0" hangingPunct="1">
      <a:defRPr sz="5800" kern="1200">
        <a:solidFill>
          <a:srgbClr val="FFFFFF"/>
        </a:solidFill>
        <a:latin typeface="Gill Sans" pitchFamily="-84" charset="0"/>
        <a:ea typeface="ヒラギノ角ゴ ProN W3" pitchFamily="-84" charset="-128"/>
        <a:cs typeface="+mn-cs"/>
        <a:sym typeface="Gill Sans" pitchFamily="-84" charset="0"/>
      </a:defRPr>
    </a:lvl6pPr>
    <a:lvl7pPr marL="2739885" algn="l" defTabSz="913298" rtl="0" eaLnBrk="1" latinLnBrk="0" hangingPunct="1">
      <a:defRPr sz="5800" kern="1200">
        <a:solidFill>
          <a:srgbClr val="FFFFFF"/>
        </a:solidFill>
        <a:latin typeface="Gill Sans" pitchFamily="-84" charset="0"/>
        <a:ea typeface="ヒラギノ角ゴ ProN W3" pitchFamily="-84" charset="-128"/>
        <a:cs typeface="+mn-cs"/>
        <a:sym typeface="Gill Sans" pitchFamily="-84" charset="0"/>
      </a:defRPr>
    </a:lvl7pPr>
    <a:lvl8pPr marL="3196535" algn="l" defTabSz="913298" rtl="0" eaLnBrk="1" latinLnBrk="0" hangingPunct="1">
      <a:defRPr sz="5800" kern="1200">
        <a:solidFill>
          <a:srgbClr val="FFFFFF"/>
        </a:solidFill>
        <a:latin typeface="Gill Sans" pitchFamily="-84" charset="0"/>
        <a:ea typeface="ヒラギノ角ゴ ProN W3" pitchFamily="-84" charset="-128"/>
        <a:cs typeface="+mn-cs"/>
        <a:sym typeface="Gill Sans" pitchFamily="-84" charset="0"/>
      </a:defRPr>
    </a:lvl8pPr>
    <a:lvl9pPr marL="3653185" algn="l" defTabSz="913298" rtl="0" eaLnBrk="1" latinLnBrk="0" hangingPunct="1">
      <a:defRPr sz="5800" kern="1200">
        <a:solidFill>
          <a:srgbClr val="FFFFFF"/>
        </a:solidFill>
        <a:latin typeface="Gill Sans" pitchFamily="-84" charset="0"/>
        <a:ea typeface="ヒラギノ角ゴ ProN W3" pitchFamily="-84" charset="-128"/>
        <a:cs typeface="+mn-cs"/>
        <a:sym typeface="Gill Sans" pitchFamily="-84"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6600"/>
    <a:srgbClr val="FF3300"/>
    <a:srgbClr val="339933"/>
    <a:srgbClr val="336600"/>
    <a:srgbClr val="D4FFB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62837" autoAdjust="0"/>
  </p:normalViewPr>
  <p:slideViewPr>
    <p:cSldViewPr>
      <p:cViewPr varScale="1">
        <p:scale>
          <a:sx n="16" d="100"/>
          <a:sy n="16" d="100"/>
        </p:scale>
        <p:origin x="720" y="60"/>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18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5.xml"/><Relationship Id="rId41" Type="http://schemas.openxmlformats.org/officeDocument/2006/relationships/slide" Target="slides/slide1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AE14BB7E-D5AC-47CE-A501-4F0BEFA53EA3}" type="datetimeFigureOut">
              <a:rPr lang="en-US" smtClean="0"/>
              <a:pPr/>
              <a:t>8/24/2017</a:t>
            </a:fld>
            <a:endParaRPr lang="en-US" dirty="0"/>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71BB9743-0687-4B14-ADD3-70E5ED56FDC1}" type="slidenum">
              <a:rPr lang="en-US" smtClean="0"/>
              <a:pPr/>
              <a:t>‹#›</a:t>
            </a:fld>
            <a:endParaRPr lang="en-US" dirty="0"/>
          </a:p>
        </p:txBody>
      </p:sp>
    </p:spTree>
    <p:extLst>
      <p:ext uri="{BB962C8B-B14F-4D97-AF65-F5344CB8AC3E}">
        <p14:creationId xmlns:p14="http://schemas.microsoft.com/office/powerpoint/2010/main" val="2100161506"/>
      </p:ext>
    </p:extLst>
  </p:cSld>
  <p:clrMap bg1="lt1" tx1="dk1" bg2="lt2" tx2="dk2" accent1="accent1" accent2="accent2" accent3="accent3" accent4="accent4" accent5="accent5" accent6="accent6" hlink="hlink" folHlink="folHlink"/>
  <p:notesStyle>
    <a:lvl1pPr marL="0" algn="l" defTabSz="913298" rtl="0" eaLnBrk="1" latinLnBrk="0" hangingPunct="1">
      <a:defRPr sz="1300" kern="1200">
        <a:solidFill>
          <a:schemeClr val="tx1"/>
        </a:solidFill>
        <a:latin typeface="+mn-lt"/>
        <a:ea typeface="+mn-ea"/>
        <a:cs typeface="+mn-cs"/>
      </a:defRPr>
    </a:lvl1pPr>
    <a:lvl2pPr marL="456650" algn="l" defTabSz="913298" rtl="0" eaLnBrk="1" latinLnBrk="0" hangingPunct="1">
      <a:defRPr sz="1300" kern="1200">
        <a:solidFill>
          <a:schemeClr val="tx1"/>
        </a:solidFill>
        <a:latin typeface="+mn-lt"/>
        <a:ea typeface="+mn-ea"/>
        <a:cs typeface="+mn-cs"/>
      </a:defRPr>
    </a:lvl2pPr>
    <a:lvl3pPr marL="913298" algn="l" defTabSz="913298" rtl="0" eaLnBrk="1" latinLnBrk="0" hangingPunct="1">
      <a:defRPr sz="1300" kern="1200">
        <a:solidFill>
          <a:schemeClr val="tx1"/>
        </a:solidFill>
        <a:latin typeface="+mn-lt"/>
        <a:ea typeface="+mn-ea"/>
        <a:cs typeface="+mn-cs"/>
      </a:defRPr>
    </a:lvl3pPr>
    <a:lvl4pPr marL="1369943" algn="l" defTabSz="913298" rtl="0" eaLnBrk="1" latinLnBrk="0" hangingPunct="1">
      <a:defRPr sz="1300" kern="1200">
        <a:solidFill>
          <a:schemeClr val="tx1"/>
        </a:solidFill>
        <a:latin typeface="+mn-lt"/>
        <a:ea typeface="+mn-ea"/>
        <a:cs typeface="+mn-cs"/>
      </a:defRPr>
    </a:lvl4pPr>
    <a:lvl5pPr marL="1826589" algn="l" defTabSz="913298" rtl="0" eaLnBrk="1" latinLnBrk="0" hangingPunct="1">
      <a:defRPr sz="1300" kern="1200">
        <a:solidFill>
          <a:schemeClr val="tx1"/>
        </a:solidFill>
        <a:latin typeface="+mn-lt"/>
        <a:ea typeface="+mn-ea"/>
        <a:cs typeface="+mn-cs"/>
      </a:defRPr>
    </a:lvl5pPr>
    <a:lvl6pPr marL="2283237" algn="l" defTabSz="913298" rtl="0" eaLnBrk="1" latinLnBrk="0" hangingPunct="1">
      <a:defRPr sz="1300" kern="1200">
        <a:solidFill>
          <a:schemeClr val="tx1"/>
        </a:solidFill>
        <a:latin typeface="+mn-lt"/>
        <a:ea typeface="+mn-ea"/>
        <a:cs typeface="+mn-cs"/>
      </a:defRPr>
    </a:lvl6pPr>
    <a:lvl7pPr marL="2739885" algn="l" defTabSz="913298" rtl="0" eaLnBrk="1" latinLnBrk="0" hangingPunct="1">
      <a:defRPr sz="1300" kern="1200">
        <a:solidFill>
          <a:schemeClr val="tx1"/>
        </a:solidFill>
        <a:latin typeface="+mn-lt"/>
        <a:ea typeface="+mn-ea"/>
        <a:cs typeface="+mn-cs"/>
      </a:defRPr>
    </a:lvl7pPr>
    <a:lvl8pPr marL="3196535" algn="l" defTabSz="913298" rtl="0" eaLnBrk="1" latinLnBrk="0" hangingPunct="1">
      <a:defRPr sz="1300" kern="1200">
        <a:solidFill>
          <a:schemeClr val="tx1"/>
        </a:solidFill>
        <a:latin typeface="+mn-lt"/>
        <a:ea typeface="+mn-ea"/>
        <a:cs typeface="+mn-cs"/>
      </a:defRPr>
    </a:lvl8pPr>
    <a:lvl9pPr marL="3653185" algn="l" defTabSz="91329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r>
              <a:rPr lang="en-US" sz="1400" b="0" i="0" u="none" strike="noStrike" kern="1200" baseline="0" dirty="0" smtClean="0">
                <a:solidFill>
                  <a:schemeClr val="tx1"/>
                </a:solidFill>
                <a:latin typeface="+mn-lt"/>
                <a:ea typeface="+mn-ea"/>
                <a:cs typeface="+mn-cs"/>
              </a:rPr>
              <a:t>Good evening. The Florida Department of Transportation would like to welcome you to the Wekiva Parkway Sections 3A and 3B preconstruction public information meeting.</a:t>
            </a:r>
          </a:p>
          <a:p>
            <a:endParaRPr lang="en-US" sz="1400" b="0" i="0" u="none" strike="noStrike" kern="1200" baseline="0" dirty="0" smtClean="0">
              <a:solidFill>
                <a:schemeClr val="tx1"/>
              </a:solidFill>
              <a:latin typeface="+mn-lt"/>
              <a:ea typeface="+mn-ea"/>
              <a:cs typeface="+mn-cs"/>
            </a:endParaRPr>
          </a:p>
          <a:p>
            <a:r>
              <a:rPr lang="en-US" sz="1400" b="0" i="0" u="none" strike="noStrike" kern="1200" baseline="0" dirty="0" smtClean="0">
                <a:solidFill>
                  <a:schemeClr val="tx1"/>
                </a:solidFill>
                <a:latin typeface="+mn-lt"/>
                <a:ea typeface="+mn-ea"/>
                <a:cs typeface="+mn-cs"/>
              </a:rPr>
              <a:t>This meeting is being held to allow you to review the latest construction plans and schedules. We will also make you aware of changes to traffic patterns and property access during construction. There also will be permanent access changes as a result of this project.  </a:t>
            </a:r>
          </a:p>
          <a:p>
            <a:endParaRPr lang="en-US" sz="1400" b="0" i="0" u="none" strike="noStrike" kern="1200" baseline="0" dirty="0" smtClean="0">
              <a:solidFill>
                <a:schemeClr val="tx1"/>
              </a:solidFill>
              <a:latin typeface="+mn-lt"/>
              <a:ea typeface="+mn-ea"/>
              <a:cs typeface="+mn-cs"/>
            </a:endParaRPr>
          </a:p>
          <a:p>
            <a:r>
              <a:rPr lang="en-US" sz="1400" b="0" i="0" u="none" strike="noStrike" kern="1200" baseline="0" dirty="0" smtClean="0">
                <a:solidFill>
                  <a:schemeClr val="tx1"/>
                </a:solidFill>
                <a:latin typeface="+mn-lt"/>
                <a:ea typeface="+mn-ea"/>
                <a:cs typeface="+mn-cs"/>
              </a:rPr>
              <a:t>We will provide some overall information on the Wekiva Parkway, and then focus on Sections 3A and 3B, which will soon be under construction.</a:t>
            </a:r>
          </a:p>
        </p:txBody>
      </p:sp>
      <p:sp>
        <p:nvSpPr>
          <p:cNvPr id="4" name="Slide Number Placeholder 3"/>
          <p:cNvSpPr>
            <a:spLocks noGrp="1"/>
          </p:cNvSpPr>
          <p:nvPr>
            <p:ph type="sldNum" sz="quarter" idx="10"/>
          </p:nvPr>
        </p:nvSpPr>
        <p:spPr/>
        <p:txBody>
          <a:bodyPr/>
          <a:lstStyle/>
          <a:p>
            <a:fld id="{71BB9743-0687-4B14-ADD3-70E5ED56FDC1}" type="slidenum">
              <a:rPr lang="en-US" smtClean="0"/>
              <a:pPr/>
              <a:t>1</a:t>
            </a:fld>
            <a:endParaRPr lang="en-US" dirty="0"/>
          </a:p>
        </p:txBody>
      </p:sp>
    </p:spTree>
    <p:extLst>
      <p:ext uri="{BB962C8B-B14F-4D97-AF65-F5344CB8AC3E}">
        <p14:creationId xmlns:p14="http://schemas.microsoft.com/office/powerpoint/2010/main" val="1054015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r>
              <a:rPr lang="en-US" sz="1400" b="0" dirty="0" smtClean="0"/>
              <a:t>So now we’ll focus on the construction about to start on Se</a:t>
            </a:r>
            <a:r>
              <a:rPr lang="en-US" sz="1400" b="0" baseline="0" dirty="0" smtClean="0"/>
              <a:t>ctions 3A and 3B in the Mount Dora area. </a:t>
            </a:r>
            <a:endParaRPr lang="en-US" sz="1400" b="0"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10</a:t>
            </a:fld>
            <a:endParaRPr lang="en-US" dirty="0"/>
          </a:p>
        </p:txBody>
      </p:sp>
    </p:spTree>
    <p:extLst>
      <p:ext uri="{BB962C8B-B14F-4D97-AF65-F5344CB8AC3E}">
        <p14:creationId xmlns:p14="http://schemas.microsoft.com/office/powerpoint/2010/main" val="405084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441">
              <a:defRPr/>
            </a:pPr>
            <a:r>
              <a:rPr lang="en-US" baseline="0" dirty="0" smtClean="0"/>
              <a:t>FDOT anticipates starting construction on these sections by </a:t>
            </a:r>
            <a:r>
              <a:rPr lang="en-US" baseline="0" dirty="0" smtClean="0"/>
              <a:t>late </a:t>
            </a:r>
            <a:r>
              <a:rPr lang="en-US" baseline="0" dirty="0" smtClean="0"/>
              <a:t>October. The work will be completed in 2019.  This $32.8 million project extends 3.8 miles along SR 46 from west of US 441 to east of Round Lake Road.</a:t>
            </a:r>
          </a:p>
          <a:p>
            <a:pPr defTabSz="956441">
              <a:defRPr/>
            </a:pPr>
            <a:endParaRPr lang="en-US" baseline="0" dirty="0" smtClean="0"/>
          </a:p>
          <a:p>
            <a:pPr defTabSz="956441">
              <a:defRPr/>
            </a:pPr>
            <a:r>
              <a:rPr lang="en-US" baseline="0" dirty="0" smtClean="0"/>
              <a:t>FDOT has hired the firms you see here for this project. RK&amp;K will oversee the daily operations for the department. GLF Construction, the contractor, is building the project.  </a:t>
            </a:r>
          </a:p>
        </p:txBody>
      </p:sp>
      <p:sp>
        <p:nvSpPr>
          <p:cNvPr id="4" name="Slide Number Placeholder 3"/>
          <p:cNvSpPr>
            <a:spLocks noGrp="1"/>
          </p:cNvSpPr>
          <p:nvPr>
            <p:ph type="sldNum" sz="quarter" idx="10"/>
          </p:nvPr>
        </p:nvSpPr>
        <p:spPr/>
        <p:txBody>
          <a:bodyPr/>
          <a:lstStyle/>
          <a:p>
            <a:fld id="{71BB9743-0687-4B14-ADD3-70E5ED56FDC1}" type="slidenum">
              <a:rPr lang="en-US" smtClean="0"/>
              <a:pPr/>
              <a:t>11</a:t>
            </a:fld>
            <a:endParaRPr lang="en-US" dirty="0"/>
          </a:p>
        </p:txBody>
      </p:sp>
    </p:spTree>
    <p:extLst>
      <p:ext uri="{BB962C8B-B14F-4D97-AF65-F5344CB8AC3E}">
        <p14:creationId xmlns:p14="http://schemas.microsoft.com/office/powerpoint/2010/main" val="145721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318">
              <a:defRPr/>
            </a:pPr>
            <a:r>
              <a:rPr lang="en-US" sz="1400" dirty="0" smtClean="0">
                <a:solidFill>
                  <a:schemeClr val="tx1"/>
                </a:solidFill>
              </a:rPr>
              <a:t>Sections 3A and 3B are non-tolled improvements</a:t>
            </a:r>
            <a:r>
              <a:rPr lang="en-US" sz="1400" baseline="0" dirty="0" smtClean="0">
                <a:solidFill>
                  <a:schemeClr val="tx1"/>
                </a:solidFill>
              </a:rPr>
              <a:t> that include widening portions of US 441 and State Road 46 to </a:t>
            </a:r>
            <a:r>
              <a:rPr lang="en-US" sz="1400" b="1" baseline="0" dirty="0" smtClean="0">
                <a:solidFill>
                  <a:schemeClr val="tx1"/>
                </a:solidFill>
              </a:rPr>
              <a:t>six lanes</a:t>
            </a:r>
            <a:r>
              <a:rPr lang="en-US" sz="1400" baseline="0" dirty="0" smtClean="0">
                <a:solidFill>
                  <a:schemeClr val="tx1"/>
                </a:solidFill>
              </a:rPr>
              <a:t>. Crews will install five foot sidewalks, and a closed drainage system including curb and gutter.</a:t>
            </a:r>
          </a:p>
          <a:p>
            <a:pPr defTabSz="956318">
              <a:defRPr/>
            </a:pPr>
            <a:endParaRPr lang="en-US" sz="1400" baseline="0" dirty="0" smtClean="0">
              <a:solidFill>
                <a:schemeClr val="tx1"/>
              </a:solidFill>
            </a:endParaRPr>
          </a:p>
          <a:p>
            <a:pPr defTabSz="956318">
              <a:defRPr/>
            </a:pPr>
            <a:r>
              <a:rPr lang="en-US" sz="1400" dirty="0" smtClean="0">
                <a:solidFill>
                  <a:schemeClr val="tx1"/>
                </a:solidFill>
              </a:rPr>
              <a:t>On the left is the typical section for </a:t>
            </a:r>
            <a:r>
              <a:rPr lang="en-US" sz="1400" b="1" dirty="0" smtClean="0">
                <a:solidFill>
                  <a:schemeClr val="tx1"/>
                </a:solidFill>
              </a:rPr>
              <a:t>US 441</a:t>
            </a:r>
            <a:r>
              <a:rPr lang="en-US" sz="1400" dirty="0" smtClean="0">
                <a:solidFill>
                  <a:schemeClr val="tx1"/>
                </a:solidFill>
              </a:rPr>
              <a:t>, with a minimum</a:t>
            </a:r>
            <a:r>
              <a:rPr lang="en-US" sz="1400" baseline="0" dirty="0" smtClean="0">
                <a:solidFill>
                  <a:schemeClr val="tx1"/>
                </a:solidFill>
              </a:rPr>
              <a:t> </a:t>
            </a:r>
            <a:r>
              <a:rPr lang="en-US" sz="1400" dirty="0" smtClean="0">
                <a:solidFill>
                  <a:schemeClr val="tx1"/>
                </a:solidFill>
              </a:rPr>
              <a:t>right of way width </a:t>
            </a:r>
            <a:r>
              <a:rPr lang="en-US" sz="1400" baseline="0" dirty="0" smtClean="0">
                <a:solidFill>
                  <a:schemeClr val="tx1"/>
                </a:solidFill>
              </a:rPr>
              <a:t>of 200 feet. There will be a </a:t>
            </a:r>
            <a:r>
              <a:rPr lang="en-US" sz="1400" b="1" baseline="0" dirty="0" smtClean="0">
                <a:solidFill>
                  <a:schemeClr val="tx1"/>
                </a:solidFill>
              </a:rPr>
              <a:t>shoulder “slash /” bike lane</a:t>
            </a:r>
            <a:r>
              <a:rPr lang="en-US" sz="1400" b="0" baseline="0" dirty="0" smtClean="0">
                <a:solidFill>
                  <a:schemeClr val="tx1"/>
                </a:solidFill>
              </a:rPr>
              <a:t> and</a:t>
            </a:r>
            <a:r>
              <a:rPr lang="en-US" sz="1400" baseline="0" dirty="0" smtClean="0">
                <a:solidFill>
                  <a:schemeClr val="tx1"/>
                </a:solidFill>
              </a:rPr>
              <a:t> six, 12-foot lanes and a 17-foot median on US 441.</a:t>
            </a:r>
          </a:p>
          <a:p>
            <a:pPr defTabSz="956318">
              <a:defRPr/>
            </a:pPr>
            <a:endParaRPr lang="en-US" sz="1400" baseline="0" dirty="0" smtClean="0">
              <a:solidFill>
                <a:schemeClr val="tx1"/>
              </a:solidFill>
            </a:endParaRPr>
          </a:p>
          <a:p>
            <a:pPr defTabSz="956318">
              <a:defRPr/>
            </a:pPr>
            <a:r>
              <a:rPr lang="en-US" sz="1400" baseline="0" dirty="0" smtClean="0">
                <a:solidFill>
                  <a:schemeClr val="tx1"/>
                </a:solidFill>
              </a:rPr>
              <a:t>On the right the typical section for </a:t>
            </a:r>
            <a:r>
              <a:rPr lang="en-US" sz="1400" b="1" baseline="0" dirty="0" smtClean="0">
                <a:solidFill>
                  <a:schemeClr val="tx1"/>
                </a:solidFill>
              </a:rPr>
              <a:t>SR 46</a:t>
            </a:r>
            <a:r>
              <a:rPr lang="en-US" sz="1400" baseline="0" dirty="0" smtClean="0">
                <a:solidFill>
                  <a:schemeClr val="tx1"/>
                </a:solidFill>
              </a:rPr>
              <a:t> shows the right of way with a minimum width of 180 feet. There will be a seven-foot bike lane; six, 11-foot lanes and a 20-foot median on SR 46.</a:t>
            </a:r>
          </a:p>
          <a:p>
            <a:pPr defTabSz="956318">
              <a:defRPr/>
            </a:pPr>
            <a:r>
              <a:rPr lang="en-US" sz="1400" dirty="0" smtClean="0">
                <a:solidFill>
                  <a:schemeClr val="tx1"/>
                </a:solidFill>
              </a:rPr>
              <a:t> </a:t>
            </a:r>
          </a:p>
          <a:p>
            <a:pPr marL="0" marR="0" indent="0" algn="l" defTabSz="956318" rtl="0" eaLnBrk="1" fontAlgn="auto" latinLnBrk="0" hangingPunct="1">
              <a:lnSpc>
                <a:spcPct val="100000"/>
              </a:lnSpc>
              <a:spcBef>
                <a:spcPts val="0"/>
              </a:spcBef>
              <a:spcAft>
                <a:spcPts val="0"/>
              </a:spcAft>
              <a:buClrTx/>
              <a:buSzTx/>
              <a:buFontTx/>
              <a:buNone/>
              <a:tabLst/>
              <a:defRPr/>
            </a:pPr>
            <a:endParaRPr lang="en-US" sz="1400" baseline="0" dirty="0" smtClean="0">
              <a:solidFill>
                <a:schemeClr val="tx1"/>
              </a:solidFill>
            </a:endParaRPr>
          </a:p>
          <a:p>
            <a:pPr defTabSz="956318">
              <a:defRPr/>
            </a:pPr>
            <a:endParaRPr lang="en-US" sz="1400" dirty="0" smtClean="0">
              <a:solidFill>
                <a:schemeClr val="tx1"/>
              </a:solidFill>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12</a:t>
            </a:fld>
            <a:endParaRPr lang="en-US"/>
          </a:p>
        </p:txBody>
      </p:sp>
    </p:spTree>
    <p:extLst>
      <p:ext uri="{BB962C8B-B14F-4D97-AF65-F5344CB8AC3E}">
        <p14:creationId xmlns:p14="http://schemas.microsoft.com/office/powerpoint/2010/main" val="142374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400" dirty="0" smtClean="0">
                <a:solidFill>
                  <a:schemeClr val="tx1"/>
                </a:solidFill>
              </a:rPr>
              <a:t>Section 3A will run along SR 46 from east</a:t>
            </a:r>
            <a:r>
              <a:rPr lang="en-US" sz="1400" baseline="0" dirty="0" smtClean="0">
                <a:solidFill>
                  <a:schemeClr val="tx1"/>
                </a:solidFill>
              </a:rPr>
              <a:t> of </a:t>
            </a:r>
            <a:r>
              <a:rPr lang="en-US" sz="1400" dirty="0" smtClean="0">
                <a:solidFill>
                  <a:schemeClr val="tx1"/>
                </a:solidFill>
              </a:rPr>
              <a:t>Vista </a:t>
            </a:r>
            <a:r>
              <a:rPr lang="en-US" sz="1400" dirty="0">
                <a:solidFill>
                  <a:schemeClr val="tx1"/>
                </a:solidFill>
              </a:rPr>
              <a:t>View Lane </a:t>
            </a:r>
            <a:r>
              <a:rPr lang="en-US" sz="1400" dirty="0" smtClean="0">
                <a:solidFill>
                  <a:schemeClr val="tx1"/>
                </a:solidFill>
              </a:rPr>
              <a:t>(just off</a:t>
            </a:r>
            <a:r>
              <a:rPr lang="en-US" sz="1400" baseline="0" dirty="0" smtClean="0">
                <a:solidFill>
                  <a:schemeClr val="tx1"/>
                </a:solidFill>
              </a:rPr>
              <a:t> the left side of the map) </a:t>
            </a:r>
            <a:r>
              <a:rPr lang="en-US" sz="1400" dirty="0" smtClean="0">
                <a:solidFill>
                  <a:schemeClr val="tx1"/>
                </a:solidFill>
              </a:rPr>
              <a:t>to </a:t>
            </a:r>
            <a:r>
              <a:rPr lang="en-US" sz="1400" dirty="0">
                <a:solidFill>
                  <a:schemeClr val="tx1"/>
                </a:solidFill>
              </a:rPr>
              <a:t>just east of Round Lake Road </a:t>
            </a:r>
            <a:r>
              <a:rPr lang="en-US" sz="1400" dirty="0" smtClean="0">
                <a:solidFill>
                  <a:schemeClr val="tx1"/>
                </a:solidFill>
              </a:rPr>
              <a:t>(toward the right of the map). </a:t>
            </a:r>
            <a:endParaRPr lang="en-US" sz="1400" dirty="0">
              <a:solidFill>
                <a:schemeClr val="tx1"/>
              </a:solidFill>
            </a:endParaRPr>
          </a:p>
          <a:p>
            <a:pPr lvl="0"/>
            <a:endParaRPr lang="en-US" sz="1400" dirty="0">
              <a:solidFill>
                <a:schemeClr val="tx1"/>
              </a:solidFill>
            </a:endParaRPr>
          </a:p>
          <a:p>
            <a:pPr lvl="0"/>
            <a:r>
              <a:rPr lang="en-US" sz="1400" dirty="0" smtClean="0">
                <a:solidFill>
                  <a:schemeClr val="tx1"/>
                </a:solidFill>
              </a:rPr>
              <a:t>In </a:t>
            </a:r>
            <a:r>
              <a:rPr lang="en-US" sz="1400" dirty="0">
                <a:solidFill>
                  <a:schemeClr val="tx1"/>
                </a:solidFill>
              </a:rPr>
              <a:t>coordination with the Central Florida Expressway </a:t>
            </a:r>
            <a:r>
              <a:rPr lang="en-US" sz="1400" dirty="0" smtClean="0">
                <a:solidFill>
                  <a:schemeClr val="tx1"/>
                </a:solidFill>
              </a:rPr>
              <a:t>Authority (CFX), </a:t>
            </a:r>
            <a:r>
              <a:rPr lang="en-US" sz="1400" dirty="0">
                <a:solidFill>
                  <a:schemeClr val="tx1"/>
                </a:solidFill>
              </a:rPr>
              <a:t>runoff from Section 3A will flow to a joint-use pond on CFX’s adjacent Section 2C. You can see the joint use pond – which will be </a:t>
            </a:r>
            <a:r>
              <a:rPr lang="en-US" sz="1400" dirty="0" smtClean="0">
                <a:solidFill>
                  <a:schemeClr val="tx1"/>
                </a:solidFill>
              </a:rPr>
              <a:t>“curvilinear” </a:t>
            </a:r>
            <a:r>
              <a:rPr lang="en-US" sz="1400" dirty="0">
                <a:solidFill>
                  <a:schemeClr val="tx1"/>
                </a:solidFill>
              </a:rPr>
              <a:t>or naturally </a:t>
            </a:r>
            <a:r>
              <a:rPr lang="en-US" sz="1400" dirty="0" smtClean="0">
                <a:solidFill>
                  <a:schemeClr val="tx1"/>
                </a:solidFill>
              </a:rPr>
              <a:t>shaped, </a:t>
            </a:r>
            <a:r>
              <a:rPr lang="en-US" sz="1400" dirty="0">
                <a:solidFill>
                  <a:schemeClr val="tx1"/>
                </a:solidFill>
              </a:rPr>
              <a:t>and landscaped – on the right of this map</a:t>
            </a:r>
            <a:r>
              <a:rPr lang="en-US" sz="1400" dirty="0" smtClean="0">
                <a:solidFill>
                  <a:schemeClr val="tx1"/>
                </a:solidFill>
              </a:rPr>
              <a:t>. By using this joint pond,</a:t>
            </a:r>
            <a:r>
              <a:rPr lang="en-US" sz="1400" baseline="0" dirty="0" smtClean="0">
                <a:solidFill>
                  <a:schemeClr val="tx1"/>
                </a:solidFill>
              </a:rPr>
              <a:t> the Department was able </a:t>
            </a:r>
            <a:r>
              <a:rPr lang="en-US" sz="1400" dirty="0" smtClean="0">
                <a:solidFill>
                  <a:schemeClr val="tx1"/>
                </a:solidFill>
              </a:rPr>
              <a:t>to </a:t>
            </a:r>
            <a:r>
              <a:rPr lang="en-US" sz="1400" dirty="0">
                <a:solidFill>
                  <a:schemeClr val="tx1"/>
                </a:solidFill>
              </a:rPr>
              <a:t>avoid taking a family </a:t>
            </a:r>
            <a:r>
              <a:rPr lang="en-US" sz="1400" dirty="0" smtClean="0">
                <a:solidFill>
                  <a:schemeClr val="tx1"/>
                </a:solidFill>
              </a:rPr>
              <a:t>well digging </a:t>
            </a:r>
            <a:r>
              <a:rPr lang="en-US" sz="1400" dirty="0">
                <a:solidFill>
                  <a:schemeClr val="tx1"/>
                </a:solidFill>
              </a:rPr>
              <a:t>business and a number of residences. </a:t>
            </a:r>
            <a:endParaRPr lang="en-US" sz="1400" dirty="0" smtClean="0">
              <a:solidFill>
                <a:schemeClr val="tx1"/>
              </a:solidFill>
            </a:endParaRPr>
          </a:p>
          <a:p>
            <a:pPr lvl="0"/>
            <a:endParaRPr lang="en-US" sz="1400" dirty="0" smtClean="0">
              <a:solidFill>
                <a:schemeClr val="tx1"/>
              </a:solidFill>
            </a:endParaRPr>
          </a:p>
          <a:p>
            <a:pPr lvl="0"/>
            <a:r>
              <a:rPr lang="en-US" sz="1400" dirty="0" smtClean="0">
                <a:solidFill>
                  <a:schemeClr val="tx1"/>
                </a:solidFill>
              </a:rPr>
              <a:t>We also will be widening Round Lake Road at the SR 46 intersection,</a:t>
            </a:r>
            <a:r>
              <a:rPr lang="en-US" sz="1400" baseline="0" dirty="0" smtClean="0">
                <a:solidFill>
                  <a:schemeClr val="tx1"/>
                </a:solidFill>
              </a:rPr>
              <a:t> and upgrading the traffic signal in this location.</a:t>
            </a:r>
            <a:endParaRPr lang="en-US" sz="1400" dirty="0" smtClean="0">
              <a:solidFill>
                <a:schemeClr val="tx1"/>
              </a:solidFill>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13</a:t>
            </a:fld>
            <a:endParaRPr lang="en-US"/>
          </a:p>
        </p:txBody>
      </p:sp>
    </p:spTree>
    <p:extLst>
      <p:ext uri="{BB962C8B-B14F-4D97-AF65-F5344CB8AC3E}">
        <p14:creationId xmlns:p14="http://schemas.microsoft.com/office/powerpoint/2010/main" val="2100200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pPr defTabSz="956318">
              <a:defRPr/>
            </a:pPr>
            <a:r>
              <a:rPr lang="en-US" sz="1400" dirty="0" smtClean="0">
                <a:solidFill>
                  <a:schemeClr val="tx1"/>
                </a:solidFill>
              </a:rPr>
              <a:t>Likewise, here we see the limits for Section 3B al</a:t>
            </a:r>
            <a:r>
              <a:rPr lang="en-US" sz="1400" baseline="0" dirty="0" smtClean="0">
                <a:solidFill>
                  <a:schemeClr val="tx1"/>
                </a:solidFill>
              </a:rPr>
              <a:t>ong SR 46  from west of US 441 to east of Vista View Lane. Again, SR 46 will be widened to </a:t>
            </a:r>
            <a:r>
              <a:rPr lang="en-US" sz="1400" b="1" baseline="0" dirty="0" smtClean="0">
                <a:solidFill>
                  <a:schemeClr val="tx1"/>
                </a:solidFill>
              </a:rPr>
              <a:t>six</a:t>
            </a:r>
            <a:r>
              <a:rPr lang="en-US" sz="1400" baseline="0" dirty="0" smtClean="0">
                <a:solidFill>
                  <a:schemeClr val="tx1"/>
                </a:solidFill>
              </a:rPr>
              <a:t> lanes and will include bike lanes, sidewalks and safety medians.</a:t>
            </a:r>
          </a:p>
          <a:p>
            <a:pPr defTabSz="956318">
              <a:defRPr/>
            </a:pPr>
            <a:endParaRPr lang="en-US" sz="1400" kern="1200" baseline="0" dirty="0" smtClean="0">
              <a:solidFill>
                <a:schemeClr val="tx1"/>
              </a:solidFill>
              <a:latin typeface="+mn-lt"/>
              <a:ea typeface="+mn-ea"/>
              <a:cs typeface="+mn-cs"/>
            </a:endParaRPr>
          </a:p>
          <a:p>
            <a:pPr defTabSz="956318">
              <a:defRPr/>
            </a:pPr>
            <a:r>
              <a:rPr lang="en-US" sz="1400" baseline="0" dirty="0" smtClean="0">
                <a:solidFill>
                  <a:schemeClr val="tx1"/>
                </a:solidFill>
              </a:rPr>
              <a:t>The Department also is planning aesthetic treatments for the retaining walls, landscaping and other features on this section.</a:t>
            </a:r>
          </a:p>
          <a:p>
            <a:pPr defTabSz="956318">
              <a:defRPr/>
            </a:pPr>
            <a:endParaRPr lang="en-US" sz="1400" dirty="0" smtClean="0">
              <a:solidFill>
                <a:schemeClr val="tx1"/>
              </a:solidFill>
            </a:endParaRPr>
          </a:p>
          <a:p>
            <a:pPr defTabSz="956318">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14</a:t>
            </a:fld>
            <a:endParaRPr lang="en-US" dirty="0"/>
          </a:p>
        </p:txBody>
      </p:sp>
    </p:spTree>
    <p:extLst>
      <p:ext uri="{BB962C8B-B14F-4D97-AF65-F5344CB8AC3E}">
        <p14:creationId xmlns:p14="http://schemas.microsoft.com/office/powerpoint/2010/main" val="3284538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fontScale="92500"/>
          </a:bodyPr>
          <a:lstStyle/>
          <a:p>
            <a:pPr defTabSz="956318">
              <a:defRPr/>
            </a:pPr>
            <a:r>
              <a:rPr lang="en-US" sz="1400" dirty="0" smtClean="0">
                <a:solidFill>
                  <a:schemeClr val="tx1"/>
                </a:solidFill>
              </a:rPr>
              <a:t>This image</a:t>
            </a:r>
            <a:r>
              <a:rPr lang="en-US" sz="1400" baseline="0" dirty="0" smtClean="0">
                <a:solidFill>
                  <a:schemeClr val="tx1"/>
                </a:solidFill>
              </a:rPr>
              <a:t> </a:t>
            </a:r>
            <a:r>
              <a:rPr lang="en-US" sz="1400" dirty="0" smtClean="0">
                <a:solidFill>
                  <a:schemeClr val="tx1"/>
                </a:solidFill>
              </a:rPr>
              <a:t>shows the limits of Section 3B along US 441: from south of </a:t>
            </a:r>
            <a:r>
              <a:rPr lang="en-US" sz="1400" dirty="0" err="1" smtClean="0">
                <a:solidFill>
                  <a:schemeClr val="tx1"/>
                </a:solidFill>
              </a:rPr>
              <a:t>Robie</a:t>
            </a:r>
            <a:r>
              <a:rPr lang="en-US" sz="1400" dirty="0" smtClean="0">
                <a:solidFill>
                  <a:schemeClr val="tx1"/>
                </a:solidFill>
              </a:rPr>
              <a:t> Avenue (left side of the image) to north of </a:t>
            </a:r>
            <a:r>
              <a:rPr lang="en-US" sz="1400" dirty="0" err="1" smtClean="0">
                <a:solidFill>
                  <a:schemeClr val="tx1"/>
                </a:solidFill>
              </a:rPr>
              <a:t>Natoma</a:t>
            </a:r>
            <a:r>
              <a:rPr lang="en-US" sz="1400" dirty="0" smtClean="0">
                <a:solidFill>
                  <a:schemeClr val="tx1"/>
                </a:solidFill>
              </a:rPr>
              <a:t> Boulevard (on the right side of the image). The bottom image shows the profile,</a:t>
            </a:r>
            <a:r>
              <a:rPr lang="en-US" sz="1400" baseline="0" dirty="0" smtClean="0">
                <a:solidFill>
                  <a:schemeClr val="tx1"/>
                </a:solidFill>
              </a:rPr>
              <a:t> or changes in the ground level, along this stretch.</a:t>
            </a:r>
          </a:p>
          <a:p>
            <a:pPr defTabSz="956318">
              <a:defRPr/>
            </a:pPr>
            <a:endParaRPr lang="en-US" sz="1400" baseline="0" dirty="0" smtClean="0">
              <a:solidFill>
                <a:schemeClr val="tx1"/>
              </a:solidFill>
            </a:endParaRPr>
          </a:p>
          <a:p>
            <a:pPr defTabSz="956318">
              <a:defRPr/>
            </a:pPr>
            <a:r>
              <a:rPr lang="en-US" sz="1400" dirty="0" smtClean="0">
                <a:solidFill>
                  <a:schemeClr val="tx1"/>
                </a:solidFill>
              </a:rPr>
              <a:t>This section includes an at-grade, signalized intersection at US 441 and SR 46. A flyover bridge will provide free-flowing movement for people coming from the north along US 441 to head east along SR 46 toward the parkway.</a:t>
            </a:r>
          </a:p>
          <a:p>
            <a:pPr defTabSz="956318">
              <a:defRPr/>
            </a:pPr>
            <a:endParaRPr lang="en-US" sz="1400" dirty="0" smtClean="0">
              <a:solidFill>
                <a:schemeClr val="tx1"/>
              </a:solidFill>
            </a:endParaRPr>
          </a:p>
          <a:p>
            <a:pPr defTabSz="956318">
              <a:defRPr/>
            </a:pPr>
            <a:r>
              <a:rPr lang="en-US" sz="1400" dirty="0" smtClean="0">
                <a:solidFill>
                  <a:schemeClr val="tx1"/>
                </a:solidFill>
              </a:rPr>
              <a:t>There has been extensive community coordination on the design of this intersection. The goal of this concept is to minimize the profile of this intersection to fit the small town feel of the City of Mount Dora. As a result, the flyover ramp will be only about five feet higher than the current US 441 overpass. Also US 441 will be below existing ground level in this location. This is indicated on the bottom image by the pink dotted line.</a:t>
            </a:r>
          </a:p>
          <a:p>
            <a:pPr defTabSz="956318">
              <a:defRPr/>
            </a:pPr>
            <a:endParaRPr lang="en-US" sz="1200" dirty="0" smtClean="0">
              <a:solidFill>
                <a:schemeClr val="tx1"/>
              </a:solidFill>
            </a:endParaRPr>
          </a:p>
          <a:p>
            <a:pPr defTabSz="956318">
              <a:defRPr/>
            </a:pPr>
            <a:r>
              <a:rPr lang="en-US" sz="1200" dirty="0" smtClean="0">
                <a:solidFill>
                  <a:schemeClr val="tx1"/>
                </a:solidFill>
              </a:rPr>
              <a:t>Following is an animation that shows you what the new</a:t>
            </a:r>
            <a:r>
              <a:rPr lang="en-US" sz="1200" baseline="0" dirty="0" smtClean="0">
                <a:solidFill>
                  <a:schemeClr val="tx1"/>
                </a:solidFill>
              </a:rPr>
              <a:t> intersection will look like…</a:t>
            </a:r>
            <a:endParaRPr lang="en-US" sz="1200" dirty="0" smtClean="0">
              <a:solidFill>
                <a:schemeClr val="tx1"/>
              </a:solidFill>
            </a:endParaRPr>
          </a:p>
          <a:p>
            <a:pPr defTabSz="956318">
              <a:defRPr/>
            </a:pPr>
            <a:endParaRPr lang="en-US" sz="1200" dirty="0" smtClean="0">
              <a:solidFill>
                <a:schemeClr val="tx1"/>
              </a:solidFill>
            </a:endParaRPr>
          </a:p>
          <a:p>
            <a:pPr algn="l">
              <a:lnSpc>
                <a:spcPct val="150000"/>
              </a:lnSpc>
            </a:pPr>
            <a:endParaRPr lang="en-US" sz="1200" dirty="0" smtClean="0">
              <a:solidFill>
                <a:schemeClr val="tx1"/>
              </a:solidFill>
            </a:endParaRPr>
          </a:p>
          <a:p>
            <a:pPr defTabSz="956318">
              <a:defRPr/>
            </a:pPr>
            <a:r>
              <a:rPr lang="en-US" sz="1200" dirty="0" smtClean="0">
                <a:solidFill>
                  <a:schemeClr val="tx1"/>
                </a:solidFill>
              </a:rPr>
              <a:t> </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15</a:t>
            </a:fld>
            <a:endParaRPr lang="en-US" dirty="0"/>
          </a:p>
        </p:txBody>
      </p:sp>
    </p:spTree>
    <p:extLst>
      <p:ext uri="{BB962C8B-B14F-4D97-AF65-F5344CB8AC3E}">
        <p14:creationId xmlns:p14="http://schemas.microsoft.com/office/powerpoint/2010/main" val="3083429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8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71BB9743-0687-4B14-ADD3-70E5ED56FDC1}" type="slidenum">
              <a:rPr lang="en-US" smtClean="0"/>
              <a:pPr/>
              <a:t>16</a:t>
            </a:fld>
            <a:endParaRPr lang="en-US"/>
          </a:p>
        </p:txBody>
      </p:sp>
    </p:spTree>
    <p:extLst>
      <p:ext uri="{BB962C8B-B14F-4D97-AF65-F5344CB8AC3E}">
        <p14:creationId xmlns:p14="http://schemas.microsoft.com/office/powerpoint/2010/main" val="206622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r>
              <a:rPr lang="en-US" sz="1400" b="0" dirty="0" smtClean="0"/>
              <a:t>Now we’ll share some</a:t>
            </a:r>
            <a:r>
              <a:rPr lang="en-US" sz="1400" b="0" baseline="0" dirty="0" smtClean="0"/>
              <a:t> of the construction details of these two sections, which are being built at the same time as one project. </a:t>
            </a:r>
            <a:endParaRPr lang="en-US" sz="1400" b="0"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17</a:t>
            </a:fld>
            <a:endParaRPr lang="en-US" dirty="0"/>
          </a:p>
        </p:txBody>
      </p:sp>
    </p:spTree>
    <p:extLst>
      <p:ext uri="{BB962C8B-B14F-4D97-AF65-F5344CB8AC3E}">
        <p14:creationId xmlns:p14="http://schemas.microsoft.com/office/powerpoint/2010/main" val="25596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441">
              <a:defRPr/>
            </a:pPr>
            <a:r>
              <a:rPr lang="en-US" baseline="0" dirty="0" smtClean="0"/>
              <a:t>FDOT wants you to be aware of the construction impacts to local </a:t>
            </a:r>
            <a:r>
              <a:rPr lang="en-US" baseline="0" dirty="0" err="1" smtClean="0"/>
              <a:t>travelways</a:t>
            </a:r>
            <a:r>
              <a:rPr lang="en-US" baseline="0" dirty="0" smtClean="0"/>
              <a:t> – and the surrounding area - that will occur during this project. </a:t>
            </a:r>
          </a:p>
          <a:p>
            <a:pPr defTabSz="956441">
              <a:defRPr/>
            </a:pPr>
            <a:endParaRPr lang="en-US" baseline="0" dirty="0" smtClean="0"/>
          </a:p>
          <a:p>
            <a:pPr marL="0" marR="0" lvl="0" indent="0" algn="l" defTabSz="956441" rtl="0" eaLnBrk="1" fontAlgn="auto" latinLnBrk="0" hangingPunct="1">
              <a:lnSpc>
                <a:spcPct val="100000"/>
              </a:lnSpc>
              <a:spcBef>
                <a:spcPts val="0"/>
              </a:spcBef>
              <a:spcAft>
                <a:spcPts val="0"/>
              </a:spcAft>
              <a:buClrTx/>
              <a:buSzTx/>
              <a:buFontTx/>
              <a:buNone/>
              <a:tabLst/>
              <a:defRPr/>
            </a:pPr>
            <a:r>
              <a:rPr lang="en-US" baseline="0" dirty="0" smtClean="0"/>
              <a:t>Motorists can expect lane closures, detours as well as other construction impacts, shown here. </a:t>
            </a:r>
          </a:p>
          <a:p>
            <a:pPr marL="0" marR="0" lvl="0" indent="0" algn="l" defTabSz="956441"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56441" rtl="0" eaLnBrk="1" fontAlgn="auto" latinLnBrk="0" hangingPunct="1">
              <a:lnSpc>
                <a:spcPct val="100000"/>
              </a:lnSpc>
              <a:spcBef>
                <a:spcPts val="0"/>
              </a:spcBef>
              <a:spcAft>
                <a:spcPts val="0"/>
              </a:spcAft>
              <a:buClrTx/>
              <a:buSzTx/>
              <a:buFontTx/>
              <a:buNone/>
              <a:tabLst/>
              <a:defRPr/>
            </a:pPr>
            <a:r>
              <a:rPr lang="en-US" baseline="0" dirty="0" smtClean="0"/>
              <a:t>Noise, dust and vibration are unavoidable byproducts of construction. Night work also will be needed at times. We will do what we can to try to minimize these impacts. </a:t>
            </a:r>
          </a:p>
          <a:p>
            <a:pPr defTabSz="956441">
              <a:defRPr/>
            </a:pPr>
            <a:endParaRPr lang="en-US" baseline="0" dirty="0" smtClean="0"/>
          </a:p>
          <a:p>
            <a:r>
              <a:rPr lang="en-US" baseline="0" dirty="0" smtClean="0"/>
              <a:t>Motorists should always obey the posted speed limits, safety signs and devices in the work zone. Drivers should be mindful of construction vehicles entering and leaving the roadway. </a:t>
            </a:r>
          </a:p>
          <a:p>
            <a:endParaRPr lang="en-US" baseline="0" dirty="0" smtClean="0"/>
          </a:p>
          <a:p>
            <a:pPr marL="0" marR="0" lvl="0" indent="0" algn="l" defTabSz="913298" rtl="0" eaLnBrk="1" fontAlgn="auto" latinLnBrk="0" hangingPunct="1">
              <a:lnSpc>
                <a:spcPct val="100000"/>
              </a:lnSpc>
              <a:spcBef>
                <a:spcPts val="0"/>
              </a:spcBef>
              <a:spcAft>
                <a:spcPts val="0"/>
              </a:spcAft>
              <a:buClrTx/>
              <a:buSzTx/>
              <a:buFontTx/>
              <a:buNone/>
              <a:tabLst/>
              <a:defRPr/>
            </a:pPr>
            <a:r>
              <a:rPr lang="en-US" baseline="0" dirty="0" smtClean="0"/>
              <a:t>We will provide the community with advance notification of lane and road closures, detours and night work. The Department posts important traffic news on the wekivaparkway.com website, and on the parkway Facebook and Twitter pages.</a:t>
            </a:r>
          </a:p>
          <a:p>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18</a:t>
            </a:fld>
            <a:endParaRPr lang="en-US"/>
          </a:p>
        </p:txBody>
      </p:sp>
    </p:spTree>
    <p:extLst>
      <p:ext uri="{BB962C8B-B14F-4D97-AF65-F5344CB8AC3E}">
        <p14:creationId xmlns:p14="http://schemas.microsoft.com/office/powerpoint/2010/main" val="83404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441">
              <a:defRPr/>
            </a:pPr>
            <a:r>
              <a:rPr lang="en-US" dirty="0" smtClean="0"/>
              <a:t>During construction, community members may feel vibration from </a:t>
            </a:r>
            <a:r>
              <a:rPr lang="en-US" baseline="0" dirty="0" smtClean="0"/>
              <a:t>pile driving, roadway compaction and other activities. These vibrations rarely are intense enough to cause structural damage.</a:t>
            </a:r>
          </a:p>
          <a:p>
            <a:pPr defTabSz="956441">
              <a:defRPr/>
            </a:pPr>
            <a:endParaRPr lang="en-US" baseline="0" dirty="0" smtClean="0"/>
          </a:p>
          <a:p>
            <a:pPr marL="0" indent="0" algn="l">
              <a:buFont typeface="Arial" panose="020B0604020202020204" pitchFamily="34" charset="0"/>
              <a:buNone/>
            </a:pPr>
            <a:r>
              <a:rPr lang="en-US" sz="1400" dirty="0" smtClean="0">
                <a:solidFill>
                  <a:srgbClr val="003300"/>
                </a:solidFill>
              </a:rPr>
              <a:t>As a safeguard, FDOT will monitor vibration at homes and other structures within a certain distance of these construction activities.</a:t>
            </a:r>
          </a:p>
          <a:p>
            <a:pPr marL="0" indent="0" algn="l">
              <a:buFont typeface="Arial" panose="020B0604020202020204" pitchFamily="34" charset="0"/>
              <a:buNone/>
            </a:pPr>
            <a:endParaRPr lang="en-US" sz="1400" dirty="0" smtClean="0">
              <a:solidFill>
                <a:srgbClr val="003300"/>
              </a:solidFill>
            </a:endParaRPr>
          </a:p>
          <a:p>
            <a:pPr algn="l"/>
            <a:r>
              <a:rPr lang="en-US" sz="1200" dirty="0" smtClean="0">
                <a:solidFill>
                  <a:srgbClr val="003300"/>
                </a:solidFill>
              </a:rPr>
              <a:t>The following areas have been identified for possible vibration monitoring:</a:t>
            </a:r>
          </a:p>
          <a:p>
            <a:pPr algn="l"/>
            <a:endParaRPr lang="en-US" sz="1200" u="sng" dirty="0" smtClean="0">
              <a:solidFill>
                <a:srgbClr val="003300"/>
              </a:solidFill>
            </a:endParaRPr>
          </a:p>
          <a:p>
            <a:pPr algn="l"/>
            <a:r>
              <a:rPr lang="en-US" sz="1200" b="0" dirty="0" smtClean="0">
                <a:solidFill>
                  <a:srgbClr val="003300"/>
                </a:solidFill>
              </a:rPr>
              <a:t>Southernaire </a:t>
            </a:r>
            <a:r>
              <a:rPr lang="en-US" sz="1200" dirty="0" smtClean="0">
                <a:solidFill>
                  <a:srgbClr val="003300"/>
                </a:solidFill>
              </a:rPr>
              <a:t>homes along the property’s perimeter &amp; adjacent to the sound wall. </a:t>
            </a:r>
            <a:r>
              <a:rPr lang="en-US" sz="1200" b="0" dirty="0" smtClean="0">
                <a:solidFill>
                  <a:srgbClr val="003300"/>
                </a:solidFill>
              </a:rPr>
              <a:t>Most of the Stanley Bell Drive</a:t>
            </a:r>
            <a:r>
              <a:rPr lang="en-US" sz="1200" b="1" dirty="0" smtClean="0">
                <a:solidFill>
                  <a:srgbClr val="003300"/>
                </a:solidFill>
              </a:rPr>
              <a:t> </a:t>
            </a:r>
            <a:r>
              <a:rPr lang="en-US" sz="1200" dirty="0" smtClean="0">
                <a:solidFill>
                  <a:srgbClr val="003300"/>
                </a:solidFill>
              </a:rPr>
              <a:t>homes along the east side of the road. </a:t>
            </a:r>
          </a:p>
          <a:p>
            <a:pPr algn="l"/>
            <a:endParaRPr lang="en-US" sz="1200" dirty="0" smtClean="0">
              <a:solidFill>
                <a:srgbClr val="003300"/>
              </a:solidFill>
            </a:endParaRPr>
          </a:p>
          <a:p>
            <a:pPr lvl="0" algn="l"/>
            <a:r>
              <a:rPr lang="en-US" sz="1200" b="0" dirty="0" smtClean="0">
                <a:solidFill>
                  <a:srgbClr val="003300"/>
                </a:solidFill>
              </a:rPr>
              <a:t>The f</a:t>
            </a:r>
            <a:r>
              <a:rPr lang="en-US" sz="1200" dirty="0" smtClean="0">
                <a:solidFill>
                  <a:srgbClr val="003300"/>
                </a:solidFill>
              </a:rPr>
              <a:t>irst few Summerbrooke homes at the Sabastian St. entrance. And the </a:t>
            </a:r>
            <a:r>
              <a:rPr lang="en-US" sz="1200" b="0" dirty="0" smtClean="0">
                <a:solidFill>
                  <a:srgbClr val="003300"/>
                </a:solidFill>
              </a:rPr>
              <a:t>Veranda Apartment buildings </a:t>
            </a:r>
            <a:r>
              <a:rPr lang="en-US" sz="1200" dirty="0" smtClean="0">
                <a:solidFill>
                  <a:srgbClr val="003300"/>
                </a:solidFill>
              </a:rPr>
              <a:t>closest to SR 46 entrance</a:t>
            </a:r>
          </a:p>
          <a:p>
            <a:pPr lvl="0" algn="l"/>
            <a:endParaRPr lang="en-US" sz="1200" dirty="0" smtClean="0">
              <a:solidFill>
                <a:srgbClr val="003300"/>
              </a:solidFill>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19</a:t>
            </a:fld>
            <a:endParaRPr lang="en-US"/>
          </a:p>
        </p:txBody>
      </p:sp>
    </p:spTree>
    <p:extLst>
      <p:ext uri="{BB962C8B-B14F-4D97-AF65-F5344CB8AC3E}">
        <p14:creationId xmlns:p14="http://schemas.microsoft.com/office/powerpoint/2010/main" val="97851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pPr>
              <a:spcAft>
                <a:spcPts val="1200"/>
              </a:spcAft>
            </a:pPr>
            <a:r>
              <a:rPr lang="en-US" sz="1400" dirty="0" smtClean="0">
                <a:solidFill>
                  <a:srgbClr val="003300"/>
                </a:solidFill>
                <a:latin typeface="+mn-lt"/>
              </a:rPr>
              <a:t>The Florida Department of Transportation complies with various non-discrimination laws and regulations, including  Title VI of the Civil Rights Act of 1964.  </a:t>
            </a:r>
          </a:p>
          <a:p>
            <a:pPr>
              <a:spcAft>
                <a:spcPts val="1200"/>
              </a:spcAft>
            </a:pPr>
            <a:endParaRPr lang="en-US" sz="1400" dirty="0" smtClean="0">
              <a:solidFill>
                <a:srgbClr val="003300"/>
              </a:solidFill>
              <a:latin typeface="+mn-lt"/>
            </a:endParaRPr>
          </a:p>
          <a:p>
            <a:pPr>
              <a:spcAft>
                <a:spcPts val="1200"/>
              </a:spcAft>
            </a:pPr>
            <a:r>
              <a:rPr lang="en-US" sz="1400" dirty="0" smtClean="0">
                <a:solidFill>
                  <a:srgbClr val="003300"/>
                </a:solidFill>
                <a:latin typeface="+mn-lt"/>
              </a:rPr>
              <a:t>This meeting is being</a:t>
            </a:r>
            <a:r>
              <a:rPr lang="en-US" sz="1400" baseline="0" dirty="0" smtClean="0">
                <a:solidFill>
                  <a:srgbClr val="003300"/>
                </a:solidFill>
                <a:latin typeface="+mn-lt"/>
              </a:rPr>
              <a:t> conducted </a:t>
            </a:r>
            <a:r>
              <a:rPr lang="en-US" sz="1400" dirty="0" smtClean="0">
                <a:solidFill>
                  <a:srgbClr val="003300"/>
                </a:solidFill>
                <a:latin typeface="+mn-lt"/>
              </a:rPr>
              <a:t>without regard to race, color, national origin, age, sex, religion, disability or family status. </a:t>
            </a:r>
          </a:p>
          <a:p>
            <a:pPr>
              <a:spcAft>
                <a:spcPts val="1200"/>
              </a:spcAft>
            </a:pPr>
            <a:endParaRPr lang="en-US" sz="1400" dirty="0" smtClean="0">
              <a:solidFill>
                <a:srgbClr val="003300"/>
              </a:solidFill>
              <a:latin typeface="+mn-lt"/>
            </a:endParaRPr>
          </a:p>
          <a:p>
            <a:pPr>
              <a:spcAft>
                <a:spcPts val="1200"/>
              </a:spcAft>
            </a:pPr>
            <a:r>
              <a:rPr lang="en-US" sz="1400" dirty="0" smtClean="0">
                <a:solidFill>
                  <a:srgbClr val="003300"/>
                </a:solidFill>
              </a:rPr>
              <a:t>Persons wishing to express their concerns relative to FDOT compliance with Title VI may do so by contacting</a:t>
            </a:r>
            <a:r>
              <a:rPr lang="en-US" sz="1400" baseline="0" dirty="0" smtClean="0">
                <a:solidFill>
                  <a:srgbClr val="003300"/>
                </a:solidFill>
              </a:rPr>
              <a:t> </a:t>
            </a:r>
            <a:r>
              <a:rPr lang="en-US" sz="1400" dirty="0" smtClean="0">
                <a:solidFill>
                  <a:srgbClr val="003300"/>
                </a:solidFill>
              </a:rPr>
              <a:t>the Department personnel shown here. </a:t>
            </a:r>
          </a:p>
          <a:p>
            <a:pPr>
              <a:spcAft>
                <a:spcPts val="1200"/>
              </a:spcAft>
            </a:pPr>
            <a:endParaRPr lang="en-US" sz="1400" dirty="0" smtClean="0">
              <a:solidFill>
                <a:srgbClr val="003300"/>
              </a:solidFill>
            </a:endParaRPr>
          </a:p>
          <a:p>
            <a:pPr marL="0" marR="0" indent="0" algn="l" defTabSz="913298" rtl="0" eaLnBrk="1" fontAlgn="auto" latinLnBrk="0" hangingPunct="1">
              <a:lnSpc>
                <a:spcPct val="100000"/>
              </a:lnSpc>
              <a:spcBef>
                <a:spcPts val="0"/>
              </a:spcBef>
              <a:spcAft>
                <a:spcPts val="0"/>
              </a:spcAft>
              <a:buClrTx/>
              <a:buSzTx/>
              <a:buFontTx/>
              <a:buNone/>
              <a:tabLst/>
              <a:defRPr/>
            </a:pPr>
            <a:r>
              <a:rPr lang="en-US" sz="1400" dirty="0" smtClean="0"/>
              <a:t>Inquiries or complaints will be handled according to FDOT procedure and in a prompt and courteous manner.</a:t>
            </a:r>
          </a:p>
          <a:p>
            <a:pPr marL="0" marR="0" indent="0" algn="l" defTabSz="913298" rtl="0" eaLnBrk="1" fontAlgn="auto" latinLnBrk="0" hangingPunct="1">
              <a:lnSpc>
                <a:spcPct val="100000"/>
              </a:lnSpc>
              <a:spcBef>
                <a:spcPts val="0"/>
              </a:spcBef>
              <a:spcAft>
                <a:spcPts val="0"/>
              </a:spcAft>
              <a:buClrTx/>
              <a:buSzTx/>
              <a:buFontTx/>
              <a:buNone/>
              <a:tabLst/>
              <a:defRPr/>
            </a:pPr>
            <a:endParaRPr lang="en-US" sz="1400" dirty="0" smtClean="0">
              <a:solidFill>
                <a:srgbClr val="003300"/>
              </a:solidFill>
            </a:endParaRPr>
          </a:p>
          <a:p>
            <a:pPr marL="0" marR="0" indent="0" algn="l" defTabSz="913298" rtl="0" eaLnBrk="1" fontAlgn="auto" latinLnBrk="0" hangingPunct="1">
              <a:lnSpc>
                <a:spcPct val="100000"/>
              </a:lnSpc>
              <a:spcBef>
                <a:spcPts val="0"/>
              </a:spcBef>
              <a:spcAft>
                <a:spcPts val="0"/>
              </a:spcAft>
              <a:buClrTx/>
              <a:buSzTx/>
              <a:buFontTx/>
              <a:buNone/>
              <a:tabLst/>
              <a:defRPr/>
            </a:pPr>
            <a:endParaRPr lang="en-US" sz="1400" dirty="0" smtClean="0">
              <a:solidFill>
                <a:srgbClr val="003300"/>
              </a:solidFill>
            </a:endParaRPr>
          </a:p>
          <a:p>
            <a:endParaRPr lang="en-US" sz="1400"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a:t>
            </a:fld>
            <a:endParaRPr lang="en-US" dirty="0"/>
          </a:p>
        </p:txBody>
      </p:sp>
    </p:spTree>
    <p:extLst>
      <p:ext uri="{BB962C8B-B14F-4D97-AF65-F5344CB8AC3E}">
        <p14:creationId xmlns:p14="http://schemas.microsoft.com/office/powerpoint/2010/main" val="1768472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lgn="l"/>
            <a:r>
              <a:rPr lang="en-US" sz="1400" dirty="0" smtClean="0">
                <a:solidFill>
                  <a:srgbClr val="003300"/>
                </a:solidFill>
              </a:rPr>
              <a:t>Areas</a:t>
            </a:r>
            <a:r>
              <a:rPr lang="en-US" sz="1400" baseline="0" dirty="0" smtClean="0">
                <a:solidFill>
                  <a:srgbClr val="003300"/>
                </a:solidFill>
              </a:rPr>
              <a:t> for possible vibration monitoring on Section 3A include:</a:t>
            </a:r>
          </a:p>
          <a:p>
            <a:pPr lvl="0" algn="l"/>
            <a:endParaRPr lang="en-US" sz="1400" dirty="0" smtClean="0">
              <a:solidFill>
                <a:srgbClr val="003300"/>
              </a:solidFill>
            </a:endParaRPr>
          </a:p>
          <a:p>
            <a:pPr marL="0" marR="0" lvl="0" indent="0" algn="l" defTabSz="913298" rtl="0" eaLnBrk="1" fontAlgn="auto" latinLnBrk="0" hangingPunct="1">
              <a:lnSpc>
                <a:spcPct val="100000"/>
              </a:lnSpc>
              <a:spcBef>
                <a:spcPts val="0"/>
              </a:spcBef>
              <a:spcAft>
                <a:spcPts val="0"/>
              </a:spcAft>
              <a:buClrTx/>
              <a:buSzTx/>
              <a:buFontTx/>
              <a:buNone/>
              <a:tabLst/>
              <a:defRPr/>
            </a:pPr>
            <a:r>
              <a:rPr lang="en-US" sz="1400" b="0" dirty="0" smtClean="0">
                <a:solidFill>
                  <a:srgbClr val="003300"/>
                </a:solidFill>
              </a:rPr>
              <a:t>The f</a:t>
            </a:r>
            <a:r>
              <a:rPr lang="en-US" sz="1400" dirty="0" smtClean="0">
                <a:solidFill>
                  <a:srgbClr val="003300"/>
                </a:solidFill>
              </a:rPr>
              <a:t>irst couple of homes at the Vista View Lane &amp; SR 46 intersection. </a:t>
            </a:r>
          </a:p>
          <a:p>
            <a:pPr marL="0" marR="0" lvl="0" indent="0" algn="l" defTabSz="913298" rtl="0" eaLnBrk="1" fontAlgn="auto" latinLnBrk="0" hangingPunct="1">
              <a:lnSpc>
                <a:spcPct val="100000"/>
              </a:lnSpc>
              <a:spcBef>
                <a:spcPts val="0"/>
              </a:spcBef>
              <a:spcAft>
                <a:spcPts val="0"/>
              </a:spcAft>
              <a:buClrTx/>
              <a:buSzTx/>
              <a:buFontTx/>
              <a:buNone/>
              <a:tabLst/>
              <a:defRPr/>
            </a:pPr>
            <a:endParaRPr lang="en-US" sz="1400" b="1" dirty="0" smtClean="0">
              <a:solidFill>
                <a:srgbClr val="003300"/>
              </a:solidFill>
            </a:endParaRPr>
          </a:p>
          <a:p>
            <a:pPr marL="0" marR="0" lvl="0" indent="0" algn="l" defTabSz="913298" rtl="0" eaLnBrk="1" fontAlgn="auto" latinLnBrk="0" hangingPunct="1">
              <a:lnSpc>
                <a:spcPct val="100000"/>
              </a:lnSpc>
              <a:spcBef>
                <a:spcPts val="0"/>
              </a:spcBef>
              <a:spcAft>
                <a:spcPts val="0"/>
              </a:spcAft>
              <a:buClrTx/>
              <a:buSzTx/>
              <a:buFontTx/>
              <a:buNone/>
              <a:tabLst/>
              <a:defRPr/>
            </a:pPr>
            <a:r>
              <a:rPr lang="en-US" sz="1400" b="0" dirty="0" smtClean="0">
                <a:solidFill>
                  <a:srgbClr val="003300"/>
                </a:solidFill>
              </a:rPr>
              <a:t>The two </a:t>
            </a:r>
            <a:r>
              <a:rPr lang="en-US" sz="1400" dirty="0" smtClean="0">
                <a:solidFill>
                  <a:srgbClr val="003300"/>
                </a:solidFill>
              </a:rPr>
              <a:t>houses at the southeast corner of </a:t>
            </a:r>
            <a:r>
              <a:rPr lang="en-US" sz="1400" b="0" dirty="0" smtClean="0">
                <a:solidFill>
                  <a:srgbClr val="003300"/>
                </a:solidFill>
              </a:rPr>
              <a:t>Round Lake Road</a:t>
            </a:r>
            <a:r>
              <a:rPr lang="en-US" sz="1400" b="0" baseline="0" dirty="0" smtClean="0">
                <a:solidFill>
                  <a:srgbClr val="003300"/>
                </a:solidFill>
              </a:rPr>
              <a:t> and </a:t>
            </a:r>
            <a:r>
              <a:rPr lang="en-US" sz="1400" dirty="0" smtClean="0">
                <a:solidFill>
                  <a:srgbClr val="003300"/>
                </a:solidFill>
              </a:rPr>
              <a:t>SR 46 </a:t>
            </a:r>
          </a:p>
          <a:p>
            <a:pPr lvl="0" algn="l"/>
            <a:endParaRPr lang="en-US" sz="1400" dirty="0" smtClean="0">
              <a:solidFill>
                <a:srgbClr val="003300"/>
              </a:solidFill>
            </a:endParaRPr>
          </a:p>
          <a:p>
            <a:pPr lvl="0" algn="l"/>
            <a:r>
              <a:rPr lang="en-US" sz="1400" dirty="0" smtClean="0">
                <a:solidFill>
                  <a:srgbClr val="003300"/>
                </a:solidFill>
              </a:rPr>
              <a:t>There</a:t>
            </a:r>
            <a:r>
              <a:rPr lang="en-US" sz="1400" baseline="0" dirty="0" smtClean="0">
                <a:solidFill>
                  <a:srgbClr val="003300"/>
                </a:solidFill>
              </a:rPr>
              <a:t> also are a couple of block walls on both sections that will be reviewed for possible monitoring.</a:t>
            </a:r>
          </a:p>
          <a:p>
            <a:pPr lvl="0" algn="l"/>
            <a:endParaRPr lang="en-US" sz="1400" dirty="0" smtClean="0">
              <a:solidFill>
                <a:srgbClr val="003300"/>
              </a:solidFill>
            </a:endParaRPr>
          </a:p>
          <a:p>
            <a:pPr marL="0" marR="0" lvl="0" indent="0" algn="l" defTabSz="956441" rtl="0" eaLnBrk="1" fontAlgn="auto" latinLnBrk="0" hangingPunct="1">
              <a:lnSpc>
                <a:spcPct val="100000"/>
              </a:lnSpc>
              <a:spcBef>
                <a:spcPts val="0"/>
              </a:spcBef>
              <a:spcAft>
                <a:spcPts val="0"/>
              </a:spcAft>
              <a:buClrTx/>
              <a:buSzTx/>
              <a:buFontTx/>
              <a:buNone/>
              <a:tabLst/>
              <a:defRPr/>
            </a:pPr>
            <a:r>
              <a:rPr lang="en-US" baseline="0" dirty="0" smtClean="0"/>
              <a:t>If you have concerns about possible impacts to your property from vibration, we recommend that you photograph or video your property conditions prior to construction to establish a baseline. Take pictures and/or photos of drywall, stucco, concrete patios and other surfaces. </a:t>
            </a:r>
          </a:p>
          <a:p>
            <a:pPr marL="0" marR="0" lvl="0" indent="0" algn="l" defTabSz="956441"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56441" rtl="0" eaLnBrk="1" fontAlgn="auto" latinLnBrk="0" hangingPunct="1">
              <a:lnSpc>
                <a:spcPct val="100000"/>
              </a:lnSpc>
              <a:spcBef>
                <a:spcPts val="0"/>
              </a:spcBef>
              <a:spcAft>
                <a:spcPts val="0"/>
              </a:spcAft>
              <a:buClrTx/>
              <a:buSzTx/>
              <a:buFontTx/>
              <a:buNone/>
              <a:tabLst/>
              <a:defRPr/>
            </a:pPr>
            <a:r>
              <a:rPr lang="en-US" baseline="0" dirty="0" smtClean="0"/>
              <a:t>You may also want to document fragile items susceptible to cracking or breaking. Be sure to date the pictures or video.</a:t>
            </a:r>
          </a:p>
          <a:p>
            <a:pPr defTabSz="956441">
              <a:defRPr/>
            </a:pP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20</a:t>
            </a:fld>
            <a:endParaRPr lang="en-US"/>
          </a:p>
        </p:txBody>
      </p:sp>
    </p:spTree>
    <p:extLst>
      <p:ext uri="{BB962C8B-B14F-4D97-AF65-F5344CB8AC3E}">
        <p14:creationId xmlns:p14="http://schemas.microsoft.com/office/powerpoint/2010/main" val="1824698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400" dirty="0" smtClean="0">
                <a:solidFill>
                  <a:srgbClr val="003300"/>
                </a:solidFill>
              </a:rPr>
              <a:t>Early in Phase I, construction will </a:t>
            </a:r>
            <a:r>
              <a:rPr lang="en-US" sz="1400" u="sng" dirty="0" smtClean="0">
                <a:solidFill>
                  <a:srgbClr val="003300"/>
                </a:solidFill>
              </a:rPr>
              <a:t>close</a:t>
            </a:r>
            <a:r>
              <a:rPr lang="en-US" sz="1400" dirty="0" smtClean="0">
                <a:solidFill>
                  <a:srgbClr val="003300"/>
                </a:solidFill>
              </a:rPr>
              <a:t> Stanley Bell Drive just north of SR 46.  A </a:t>
            </a:r>
            <a:r>
              <a:rPr lang="en-US" sz="1400" dirty="0" err="1" smtClean="0">
                <a:solidFill>
                  <a:srgbClr val="003300"/>
                </a:solidFill>
              </a:rPr>
              <a:t>cul</a:t>
            </a:r>
            <a:r>
              <a:rPr lang="en-US" sz="1400" dirty="0" smtClean="0">
                <a:solidFill>
                  <a:srgbClr val="003300"/>
                </a:solidFill>
              </a:rPr>
              <a:t> de sac will be built at the closure</a:t>
            </a:r>
            <a:r>
              <a:rPr lang="en-US" sz="1400" baseline="0" dirty="0" smtClean="0">
                <a:solidFill>
                  <a:srgbClr val="003300"/>
                </a:solidFill>
              </a:rPr>
              <a:t> to allow turn arounds.</a:t>
            </a:r>
            <a:endParaRPr lang="en-US" sz="1400" dirty="0" smtClean="0">
              <a:solidFill>
                <a:srgbClr val="003300"/>
              </a:solidFill>
            </a:endParaRPr>
          </a:p>
          <a:p>
            <a:pPr algn="l"/>
            <a:endParaRPr lang="en-US" sz="1400" b="1" dirty="0" smtClean="0">
              <a:solidFill>
                <a:srgbClr val="003300"/>
              </a:solidFill>
            </a:endParaRPr>
          </a:p>
          <a:p>
            <a:pPr algn="l"/>
            <a:r>
              <a:rPr lang="en-US" sz="1400" dirty="0" smtClean="0">
                <a:solidFill>
                  <a:srgbClr val="003300"/>
                </a:solidFill>
              </a:rPr>
              <a:t>Clearing along property lines will begin early in Phase I at the </a:t>
            </a:r>
            <a:r>
              <a:rPr lang="en-US" sz="1400" b="0" dirty="0" smtClean="0">
                <a:solidFill>
                  <a:srgbClr val="003300"/>
                </a:solidFill>
              </a:rPr>
              <a:t>Southernaire and Summerbrooke Communities.</a:t>
            </a:r>
          </a:p>
          <a:p>
            <a:pPr defTabSz="956441">
              <a:defRPr/>
            </a:pPr>
            <a:endParaRPr lang="en-US" dirty="0" smtClean="0"/>
          </a:p>
          <a:p>
            <a:pPr defTabSz="956441">
              <a:defRPr/>
            </a:pPr>
            <a:r>
              <a:rPr lang="en-US" dirty="0" smtClean="0"/>
              <a:t>Also in Phase I</a:t>
            </a:r>
            <a:r>
              <a:rPr lang="en-US" baseline="0" dirty="0" smtClean="0"/>
              <a:t> Top of the Hill Road will be narrowed down to one lane to allow building the eventual change in grade or road level. </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21</a:t>
            </a:fld>
            <a:endParaRPr lang="en-US"/>
          </a:p>
        </p:txBody>
      </p:sp>
    </p:spTree>
    <p:extLst>
      <p:ext uri="{BB962C8B-B14F-4D97-AF65-F5344CB8AC3E}">
        <p14:creationId xmlns:p14="http://schemas.microsoft.com/office/powerpoint/2010/main" val="448614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400" b="0" dirty="0" smtClean="0">
                <a:solidFill>
                  <a:srgbClr val="003300"/>
                </a:solidFill>
              </a:rPr>
              <a:t>Construction of the flyover ramp will mean that southbound </a:t>
            </a:r>
            <a:r>
              <a:rPr lang="en-US" sz="1400" dirty="0" smtClean="0">
                <a:solidFill>
                  <a:srgbClr val="003300"/>
                </a:solidFill>
              </a:rPr>
              <a:t>US 441 traffic must go to signal and turn left onto SR 46 to access the </a:t>
            </a:r>
            <a:r>
              <a:rPr lang="en-US" sz="1400" b="1" dirty="0" smtClean="0">
                <a:solidFill>
                  <a:srgbClr val="003300"/>
                </a:solidFill>
              </a:rPr>
              <a:t>Veranda Apartments &amp; Pond Road</a:t>
            </a:r>
            <a:r>
              <a:rPr lang="en-US" sz="1400" dirty="0" smtClean="0">
                <a:solidFill>
                  <a:srgbClr val="003300"/>
                </a:solidFill>
              </a:rPr>
              <a:t>. </a:t>
            </a:r>
          </a:p>
          <a:p>
            <a:pPr algn="l"/>
            <a:endParaRPr lang="en-US" sz="1400" dirty="0" smtClean="0">
              <a:solidFill>
                <a:srgbClr val="003300"/>
              </a:solidFill>
            </a:endParaRPr>
          </a:p>
          <a:p>
            <a:pPr algn="l"/>
            <a:r>
              <a:rPr lang="en-US" sz="1400" dirty="0" smtClean="0">
                <a:solidFill>
                  <a:srgbClr val="003300"/>
                </a:solidFill>
              </a:rPr>
              <a:t>The flyover ramp will </a:t>
            </a:r>
            <a:r>
              <a:rPr lang="en-US" sz="1400" u="sng" dirty="0" smtClean="0">
                <a:solidFill>
                  <a:srgbClr val="003300"/>
                </a:solidFill>
              </a:rPr>
              <a:t>not</a:t>
            </a:r>
            <a:r>
              <a:rPr lang="en-US" sz="1400" dirty="0" smtClean="0">
                <a:solidFill>
                  <a:srgbClr val="003300"/>
                </a:solidFill>
              </a:rPr>
              <a:t> provide access to these locations. </a:t>
            </a:r>
          </a:p>
          <a:p>
            <a:pPr algn="l"/>
            <a:endParaRPr lang="en-US" sz="1400" dirty="0" smtClean="0">
              <a:solidFill>
                <a:srgbClr val="003300"/>
              </a:solidFill>
            </a:endParaRPr>
          </a:p>
          <a:p>
            <a:pPr algn="l"/>
            <a:r>
              <a:rPr lang="en-US" sz="1400" dirty="0" smtClean="0">
                <a:solidFill>
                  <a:srgbClr val="003300"/>
                </a:solidFill>
              </a:rPr>
              <a:t>Signs will be posted along US 441 to provide advanced</a:t>
            </a:r>
            <a:r>
              <a:rPr lang="en-US" sz="1400" baseline="0" dirty="0" smtClean="0">
                <a:solidFill>
                  <a:srgbClr val="003300"/>
                </a:solidFill>
              </a:rPr>
              <a:t> notice to drivers</a:t>
            </a:r>
            <a:r>
              <a:rPr lang="en-US" sz="1400" dirty="0" smtClean="0">
                <a:solidFill>
                  <a:srgbClr val="003300"/>
                </a:solidFill>
              </a:rPr>
              <a:t>.</a:t>
            </a:r>
          </a:p>
          <a:p>
            <a:pPr algn="l"/>
            <a:endParaRPr lang="en-US" sz="1400" b="1" dirty="0" smtClean="0">
              <a:solidFill>
                <a:srgbClr val="003300"/>
              </a:solidFill>
            </a:endParaRPr>
          </a:p>
          <a:p>
            <a:pPr defTabSz="956441">
              <a:defRPr/>
            </a:pP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22</a:t>
            </a:fld>
            <a:endParaRPr lang="en-US"/>
          </a:p>
        </p:txBody>
      </p:sp>
    </p:spTree>
    <p:extLst>
      <p:ext uri="{BB962C8B-B14F-4D97-AF65-F5344CB8AC3E}">
        <p14:creationId xmlns:p14="http://schemas.microsoft.com/office/powerpoint/2010/main" val="989263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441">
              <a:defRPr/>
            </a:pPr>
            <a:r>
              <a:rPr lang="en-US" baseline="0" dirty="0" smtClean="0"/>
              <a:t>Once construction begins, the contractor will clear the right of way of vegetation, structures and other materials.</a:t>
            </a:r>
          </a:p>
          <a:p>
            <a:pPr defTabSz="956441">
              <a:defRPr/>
            </a:pPr>
            <a:endParaRPr lang="en-US" baseline="0" dirty="0" smtClean="0"/>
          </a:p>
          <a:p>
            <a:pPr defTabSz="956441">
              <a:defRPr/>
            </a:pPr>
            <a:r>
              <a:rPr lang="en-US" baseline="0" dirty="0" smtClean="0"/>
              <a:t>Work along SR 46 initially will focus on the north side of the right way. Traffic will be maintained on the existing travel lanes for some time.</a:t>
            </a:r>
          </a:p>
          <a:p>
            <a:pPr defTabSz="956441">
              <a:defRPr/>
            </a:pPr>
            <a:endParaRPr lang="en-US" baseline="0" dirty="0" smtClean="0"/>
          </a:p>
          <a:p>
            <a:pPr defTabSz="956441">
              <a:defRPr/>
            </a:pPr>
            <a:r>
              <a:rPr lang="en-US" baseline="0" dirty="0" smtClean="0"/>
              <a:t>Once the new lanes are built on the north side of the right of way, traffic will move onto those lanes. Work will then focus on removing the old road and building the new eastbound lanes.</a:t>
            </a:r>
          </a:p>
          <a:p>
            <a:pPr defTabSz="956441">
              <a:defRPr/>
            </a:pPr>
            <a:endParaRPr lang="en-US" baseline="0" dirty="0" smtClean="0"/>
          </a:p>
          <a:p>
            <a:pPr defTabSz="956441">
              <a:defRPr/>
            </a:pPr>
            <a:r>
              <a:rPr lang="en-US" baseline="0" dirty="0" smtClean="0"/>
              <a:t>Later during the process, traffic will be split and placed on the outside lanes, while the medians and interior lanes are built.  </a:t>
            </a:r>
          </a:p>
        </p:txBody>
      </p:sp>
      <p:sp>
        <p:nvSpPr>
          <p:cNvPr id="4" name="Slide Number Placeholder 3"/>
          <p:cNvSpPr>
            <a:spLocks noGrp="1"/>
          </p:cNvSpPr>
          <p:nvPr>
            <p:ph type="sldNum" sz="quarter" idx="10"/>
          </p:nvPr>
        </p:nvSpPr>
        <p:spPr/>
        <p:txBody>
          <a:bodyPr/>
          <a:lstStyle/>
          <a:p>
            <a:fld id="{71BB9743-0687-4B14-ADD3-70E5ED56FDC1}" type="slidenum">
              <a:rPr lang="en-US" smtClean="0"/>
              <a:pPr/>
              <a:t>23</a:t>
            </a:fld>
            <a:endParaRPr lang="en-US" dirty="0"/>
          </a:p>
        </p:txBody>
      </p:sp>
    </p:spTree>
    <p:extLst>
      <p:ext uri="{BB962C8B-B14F-4D97-AF65-F5344CB8AC3E}">
        <p14:creationId xmlns:p14="http://schemas.microsoft.com/office/powerpoint/2010/main" val="1146544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lvl="0" indent="0">
              <a:buNone/>
            </a:pPr>
            <a:r>
              <a:rPr lang="en-US" sz="4400" dirty="0" smtClean="0">
                <a:solidFill>
                  <a:srgbClr val="003300"/>
                </a:solidFill>
              </a:rPr>
              <a:t>Here you see the US 441 and SR 46 interchange, with the red hash lines indicating the work zone.</a:t>
            </a:r>
          </a:p>
          <a:p>
            <a:pPr marL="0" lvl="0" indent="0">
              <a:buNone/>
            </a:pPr>
            <a:endParaRPr lang="en-US" sz="4400" dirty="0" smtClean="0">
              <a:solidFill>
                <a:srgbClr val="003300"/>
              </a:solidFill>
            </a:endParaRPr>
          </a:p>
          <a:p>
            <a:pPr marL="0" lvl="0" indent="0">
              <a:buNone/>
            </a:pPr>
            <a:r>
              <a:rPr lang="en-US" sz="4400" dirty="0" smtClean="0">
                <a:solidFill>
                  <a:srgbClr val="003300"/>
                </a:solidFill>
              </a:rPr>
              <a:t>Once the west side of US 441 is</a:t>
            </a:r>
            <a:r>
              <a:rPr lang="en-US" sz="4400" baseline="0" dirty="0" smtClean="0">
                <a:solidFill>
                  <a:srgbClr val="003300"/>
                </a:solidFill>
              </a:rPr>
              <a:t> cleared, the contractor will begin building a detour or diversion, by adding temporary pavement along the 441 southbound on- and off-ramps. A temporary traffic signal also will be built at the end of the ramps.</a:t>
            </a:r>
          </a:p>
          <a:p>
            <a:pPr marL="0" lvl="0" indent="0">
              <a:buNone/>
            </a:pPr>
            <a:endParaRPr lang="en-US" sz="4400" baseline="0" dirty="0" smtClean="0">
              <a:solidFill>
                <a:srgbClr val="003300"/>
              </a:solidFill>
            </a:endParaRPr>
          </a:p>
          <a:p>
            <a:pPr lvl="0"/>
            <a:r>
              <a:rPr lang="en-US" sz="4400" dirty="0" smtClean="0">
                <a:solidFill>
                  <a:srgbClr val="003300"/>
                </a:solidFill>
              </a:rPr>
              <a:t>All US 441 traffic will then move onto the detour o</a:t>
            </a:r>
            <a:r>
              <a:rPr lang="en-US" sz="4400" baseline="0" dirty="0" smtClean="0">
                <a:solidFill>
                  <a:srgbClr val="003300"/>
                </a:solidFill>
              </a:rPr>
              <a:t>r diversion. </a:t>
            </a:r>
          </a:p>
          <a:p>
            <a:pPr lvl="0"/>
            <a:r>
              <a:rPr lang="en-US" sz="4400" dirty="0" smtClean="0">
                <a:solidFill>
                  <a:srgbClr val="003300"/>
                </a:solidFill>
              </a:rPr>
              <a:t> </a:t>
            </a:r>
          </a:p>
          <a:p>
            <a:pPr lvl="0"/>
            <a:r>
              <a:rPr lang="en-US" sz="4400" dirty="0" smtClean="0">
                <a:solidFill>
                  <a:srgbClr val="003300"/>
                </a:solidFill>
              </a:rPr>
              <a:t>Crews will then begin removing the bridge and building the east side, or future northbound lanes. They</a:t>
            </a:r>
            <a:r>
              <a:rPr lang="en-US" sz="4400" baseline="0" dirty="0" smtClean="0">
                <a:solidFill>
                  <a:srgbClr val="003300"/>
                </a:solidFill>
              </a:rPr>
              <a:t> also will </a:t>
            </a:r>
            <a:r>
              <a:rPr lang="en-US" sz="4400" dirty="0" smtClean="0">
                <a:solidFill>
                  <a:srgbClr val="003300"/>
                </a:solidFill>
              </a:rPr>
              <a:t>begin building the flyover bridge.</a:t>
            </a:r>
          </a:p>
          <a:p>
            <a:pPr lvl="0"/>
            <a:endParaRPr lang="en-US" sz="4400" dirty="0" smtClean="0">
              <a:solidFill>
                <a:srgbClr val="003300"/>
              </a:solidFill>
            </a:endParaRPr>
          </a:p>
          <a:p>
            <a:pPr lvl="0"/>
            <a:r>
              <a:rPr lang="en-US" sz="4400" dirty="0" smtClean="0">
                <a:solidFill>
                  <a:srgbClr val="003300"/>
                </a:solidFill>
              </a:rPr>
              <a:t>During various periods</a:t>
            </a:r>
            <a:r>
              <a:rPr lang="en-US" sz="4400" baseline="0" dirty="0" smtClean="0">
                <a:solidFill>
                  <a:srgbClr val="003300"/>
                </a:solidFill>
              </a:rPr>
              <a:t> while the US 441 bridge is being removed, SR 46 traffic will shift onto temporary pavement AT NIGHT to allow the demolition.</a:t>
            </a:r>
            <a:endParaRPr lang="en-US" sz="4400" dirty="0" smtClean="0">
              <a:solidFill>
                <a:srgbClr val="003300"/>
              </a:solidFill>
            </a:endParaRPr>
          </a:p>
          <a:p>
            <a:pPr lvl="3"/>
            <a:endParaRPr lang="en-US" sz="4400" dirty="0" smtClean="0">
              <a:solidFill>
                <a:srgbClr val="003300"/>
              </a:solidFill>
            </a:endParaRPr>
          </a:p>
          <a:p>
            <a:pPr lvl="0"/>
            <a:r>
              <a:rPr lang="en-US" sz="4400" dirty="0" smtClean="0">
                <a:solidFill>
                  <a:srgbClr val="003300"/>
                </a:solidFill>
              </a:rPr>
              <a:t>Once the east side is done,</a:t>
            </a:r>
            <a:r>
              <a:rPr lang="en-US" sz="4400" baseline="0" dirty="0" smtClean="0">
                <a:solidFill>
                  <a:srgbClr val="003300"/>
                </a:solidFill>
              </a:rPr>
              <a:t> traffic will s</a:t>
            </a:r>
            <a:r>
              <a:rPr lang="en-US" sz="4400" dirty="0" smtClean="0">
                <a:solidFill>
                  <a:srgbClr val="003300"/>
                </a:solidFill>
              </a:rPr>
              <a:t>witch onto those new lanes while</a:t>
            </a:r>
            <a:r>
              <a:rPr lang="en-US" sz="4400" baseline="0" dirty="0" smtClean="0">
                <a:solidFill>
                  <a:srgbClr val="003300"/>
                </a:solidFill>
              </a:rPr>
              <a:t> work begins on the </a:t>
            </a:r>
            <a:r>
              <a:rPr lang="en-US" sz="4400" dirty="0" smtClean="0">
                <a:solidFill>
                  <a:srgbClr val="003300"/>
                </a:solidFill>
              </a:rPr>
              <a:t>west side, or the new southbound lanes.</a:t>
            </a:r>
          </a:p>
          <a:p>
            <a:pPr lvl="0"/>
            <a:endParaRPr lang="en-US" sz="4400" dirty="0" smtClean="0">
              <a:solidFill>
                <a:srgbClr val="003300"/>
              </a:solidFill>
            </a:endParaRPr>
          </a:p>
          <a:p>
            <a:pPr lvl="0"/>
            <a:r>
              <a:rPr lang="en-US" sz="4400" dirty="0" smtClean="0">
                <a:solidFill>
                  <a:srgbClr val="003300"/>
                </a:solidFill>
              </a:rPr>
              <a:t>Later in this</a:t>
            </a:r>
            <a:r>
              <a:rPr lang="en-US" sz="4400" baseline="0" dirty="0" smtClean="0">
                <a:solidFill>
                  <a:srgbClr val="003300"/>
                </a:solidFill>
              </a:rPr>
              <a:t> process - once both the new outside northbound and southbound lanes of US 441 have been built – traffic will be s</a:t>
            </a:r>
            <a:r>
              <a:rPr lang="en-US" sz="4400" dirty="0" smtClean="0">
                <a:solidFill>
                  <a:srgbClr val="003300"/>
                </a:solidFill>
              </a:rPr>
              <a:t>plit to allow building the median and turnouts in the</a:t>
            </a:r>
            <a:r>
              <a:rPr lang="en-US" sz="4400" baseline="0" dirty="0" smtClean="0">
                <a:solidFill>
                  <a:srgbClr val="003300"/>
                </a:solidFill>
              </a:rPr>
              <a:t> middle</a:t>
            </a:r>
            <a:r>
              <a:rPr lang="en-US" sz="4400" dirty="0" smtClean="0">
                <a:solidFill>
                  <a:srgbClr val="003300"/>
                </a:solidFill>
              </a:rPr>
              <a:t>. </a:t>
            </a:r>
          </a:p>
          <a:p>
            <a:pPr defTabSz="956441">
              <a:defRPr/>
            </a:pP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24</a:t>
            </a:fld>
            <a:endParaRPr lang="en-US"/>
          </a:p>
        </p:txBody>
      </p:sp>
    </p:spTree>
    <p:extLst>
      <p:ext uri="{BB962C8B-B14F-4D97-AF65-F5344CB8AC3E}">
        <p14:creationId xmlns:p14="http://schemas.microsoft.com/office/powerpoint/2010/main" val="458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lvl="0" indent="0">
              <a:lnSpc>
                <a:spcPct val="150000"/>
              </a:lnSpc>
              <a:buNone/>
            </a:pPr>
            <a:r>
              <a:rPr lang="en-US" sz="4400" dirty="0" smtClean="0">
                <a:solidFill>
                  <a:srgbClr val="003300"/>
                </a:solidFill>
              </a:rPr>
              <a:t>Here Round Lake Road is shown left to right; SR 46 is shown top to bottom. Traffic during construction will be managed in a similar fashion at SR 46 and Round Lake Road, which will be widened just north and south of the intersection.</a:t>
            </a:r>
          </a:p>
          <a:p>
            <a:pPr marL="0" lvl="0" indent="0">
              <a:lnSpc>
                <a:spcPct val="150000"/>
              </a:lnSpc>
              <a:buNone/>
            </a:pPr>
            <a:endParaRPr lang="en-US" sz="4400" dirty="0" smtClean="0">
              <a:solidFill>
                <a:srgbClr val="003300"/>
              </a:solidFill>
            </a:endParaRPr>
          </a:p>
          <a:p>
            <a:pPr marL="0" lvl="0" indent="0">
              <a:lnSpc>
                <a:spcPct val="150000"/>
              </a:lnSpc>
              <a:buNone/>
            </a:pPr>
            <a:r>
              <a:rPr lang="en-US" sz="4400" dirty="0" smtClean="0">
                <a:solidFill>
                  <a:srgbClr val="003300"/>
                </a:solidFill>
              </a:rPr>
              <a:t>The contractor in Phase</a:t>
            </a:r>
            <a:r>
              <a:rPr lang="en-US" sz="4400" baseline="0" dirty="0" smtClean="0">
                <a:solidFill>
                  <a:srgbClr val="003300"/>
                </a:solidFill>
              </a:rPr>
              <a:t> I will build temporary pavement along the west side of Round Lake Road. Traffic will move onto those lanes to build the east side of the roadway. </a:t>
            </a:r>
          </a:p>
          <a:p>
            <a:pPr marL="0" lvl="0" indent="0">
              <a:lnSpc>
                <a:spcPct val="150000"/>
              </a:lnSpc>
              <a:buNone/>
            </a:pPr>
            <a:endParaRPr lang="en-US" sz="4400" baseline="0" dirty="0" smtClean="0">
              <a:solidFill>
                <a:srgbClr val="003300"/>
              </a:solidFill>
            </a:endParaRPr>
          </a:p>
          <a:p>
            <a:pPr marL="0" lvl="0" indent="0">
              <a:lnSpc>
                <a:spcPct val="150000"/>
              </a:lnSpc>
              <a:buNone/>
            </a:pPr>
            <a:r>
              <a:rPr lang="en-US" sz="4400" baseline="0" dirty="0" smtClean="0">
                <a:solidFill>
                  <a:srgbClr val="003300"/>
                </a:solidFill>
              </a:rPr>
              <a:t>In Phase IA traffic will be split onto pavement on the outsides of Round Lake Road while work begins in the middle.</a:t>
            </a:r>
          </a:p>
          <a:p>
            <a:pPr marL="0" lvl="0" indent="0">
              <a:lnSpc>
                <a:spcPct val="150000"/>
              </a:lnSpc>
              <a:buNone/>
            </a:pPr>
            <a:endParaRPr lang="en-US" sz="4400" baseline="0" dirty="0" smtClean="0">
              <a:solidFill>
                <a:srgbClr val="003300"/>
              </a:solidFill>
            </a:endParaRPr>
          </a:p>
          <a:p>
            <a:pPr marL="0" lvl="0" indent="0">
              <a:lnSpc>
                <a:spcPct val="150000"/>
              </a:lnSpc>
              <a:buNone/>
            </a:pPr>
            <a:r>
              <a:rPr lang="en-US" sz="4400" baseline="0" dirty="0" smtClean="0">
                <a:solidFill>
                  <a:srgbClr val="003300"/>
                </a:solidFill>
              </a:rPr>
              <a:t>In Phase 2, all traffic will be on the newly built pavement on the east side of the roadway, while work continues on the west side.</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25</a:t>
            </a:fld>
            <a:endParaRPr lang="en-US"/>
          </a:p>
        </p:txBody>
      </p:sp>
    </p:spTree>
    <p:extLst>
      <p:ext uri="{BB962C8B-B14F-4D97-AF65-F5344CB8AC3E}">
        <p14:creationId xmlns:p14="http://schemas.microsoft.com/office/powerpoint/2010/main" val="2052664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441">
              <a:defRPr/>
            </a:pPr>
            <a:r>
              <a:rPr lang="en-US" baseline="0" dirty="0" smtClean="0"/>
              <a:t>In Phase 2A traffic is split on Round Lake Road to build the intersection. </a:t>
            </a:r>
          </a:p>
          <a:p>
            <a:pPr defTabSz="956441">
              <a:defRPr/>
            </a:pPr>
            <a:endParaRPr lang="en-US" baseline="0" dirty="0" smtClean="0"/>
          </a:p>
          <a:p>
            <a:pPr defTabSz="956441">
              <a:defRPr/>
            </a:pPr>
            <a:r>
              <a:rPr lang="en-US" baseline="0" dirty="0" smtClean="0"/>
              <a:t>In Phase 3A two-way traffic shifts to the east side of Round Lake Road to continue building pavement in the intersection.</a:t>
            </a:r>
          </a:p>
          <a:p>
            <a:pPr defTabSz="956441">
              <a:defRPr/>
            </a:pPr>
            <a:endParaRPr lang="en-US" baseline="0" dirty="0" smtClean="0"/>
          </a:p>
          <a:p>
            <a:pPr defTabSz="956441">
              <a:defRPr/>
            </a:pPr>
            <a:r>
              <a:rPr lang="en-US" baseline="0" dirty="0" smtClean="0"/>
              <a:t>In Phase 3B two way traffic is on the west side of Round Lake Road to allow finishing construction in the intersection.</a:t>
            </a:r>
          </a:p>
          <a:p>
            <a:pPr defTabSz="956441">
              <a:defRPr/>
            </a:pPr>
            <a:endParaRPr lang="en-US" baseline="0" dirty="0" smtClean="0"/>
          </a:p>
          <a:p>
            <a:pPr defTabSz="956441">
              <a:defRPr/>
            </a:pPr>
            <a:r>
              <a:rPr lang="en-US" baseline="0" dirty="0" smtClean="0"/>
              <a:t>There will be changes in grade, or the road level, during construction along Round Lake Road. This will affect the availability of left turns to some driveways. </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26</a:t>
            </a:fld>
            <a:endParaRPr lang="en-US"/>
          </a:p>
        </p:txBody>
      </p:sp>
    </p:spTree>
    <p:extLst>
      <p:ext uri="{BB962C8B-B14F-4D97-AF65-F5344CB8AC3E}">
        <p14:creationId xmlns:p14="http://schemas.microsoft.com/office/powerpoint/2010/main" val="1058053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pPr marL="0" marR="0" indent="0" algn="l" defTabSz="914380" rtl="0" eaLnBrk="1" fontAlgn="auto" latinLnBrk="0" hangingPunct="1">
              <a:lnSpc>
                <a:spcPct val="100000"/>
              </a:lnSpc>
              <a:spcBef>
                <a:spcPts val="0"/>
              </a:spcBef>
              <a:spcAft>
                <a:spcPts val="0"/>
              </a:spcAft>
              <a:buClrTx/>
              <a:buSzTx/>
              <a:buFontTx/>
              <a:buNone/>
              <a:tabLst/>
              <a:defRPr/>
            </a:pPr>
            <a:r>
              <a:rPr lang="en-US" sz="1400" dirty="0" smtClean="0"/>
              <a:t>To </a:t>
            </a:r>
            <a:r>
              <a:rPr lang="en-US" sz="1400" baseline="0" dirty="0" smtClean="0"/>
              <a:t>learn more about the overall project, log onto www.wekivaparkway.com. You can find the maps in this presentation and other helpful information on the project website.</a:t>
            </a:r>
          </a:p>
          <a:p>
            <a:pPr marL="0" marR="0" indent="0" algn="l" defTabSz="91438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380" rtl="0" eaLnBrk="1" fontAlgn="auto" latinLnBrk="0" hangingPunct="1">
              <a:lnSpc>
                <a:spcPct val="100000"/>
              </a:lnSpc>
              <a:spcBef>
                <a:spcPts val="0"/>
              </a:spcBef>
              <a:spcAft>
                <a:spcPts val="0"/>
              </a:spcAft>
              <a:buClrTx/>
              <a:buSzTx/>
              <a:buFontTx/>
              <a:buNone/>
              <a:tabLst/>
              <a:defRPr/>
            </a:pPr>
            <a:r>
              <a:rPr lang="en-US" sz="1400" baseline="0" dirty="0" smtClean="0"/>
              <a:t>You’re also welcome to contact me as the Public Information Coordinator as noted here. </a:t>
            </a:r>
          </a:p>
          <a:p>
            <a:pPr marL="0" marR="0" indent="0" algn="l" defTabSz="91438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380" rtl="0" eaLnBrk="1" fontAlgn="auto" latinLnBrk="0" hangingPunct="1">
              <a:lnSpc>
                <a:spcPct val="100000"/>
              </a:lnSpc>
              <a:spcBef>
                <a:spcPts val="0"/>
              </a:spcBef>
              <a:spcAft>
                <a:spcPts val="0"/>
              </a:spcAft>
              <a:buClrTx/>
              <a:buSzTx/>
              <a:buFontTx/>
              <a:buNone/>
              <a:tabLst/>
              <a:defRPr/>
            </a:pPr>
            <a:r>
              <a:rPr lang="en-US" sz="1400" baseline="0" dirty="0" smtClean="0"/>
              <a:t>And you can follow the Wekiva Parkway on Facebook and twitter for real-time updates. </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27</a:t>
            </a:fld>
            <a:endParaRPr lang="en-US" dirty="0"/>
          </a:p>
        </p:txBody>
      </p:sp>
    </p:spTree>
    <p:extLst>
      <p:ext uri="{BB962C8B-B14F-4D97-AF65-F5344CB8AC3E}">
        <p14:creationId xmlns:p14="http://schemas.microsoft.com/office/powerpoint/2010/main" val="301940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742950"/>
            <a:ext cx="6596063" cy="3709988"/>
          </a:xfrm>
        </p:spPr>
      </p:sp>
      <p:sp>
        <p:nvSpPr>
          <p:cNvPr id="3" name="Notes Placeholder 2"/>
          <p:cNvSpPr>
            <a:spLocks noGrp="1"/>
          </p:cNvSpPr>
          <p:nvPr>
            <p:ph type="body" idx="1"/>
          </p:nvPr>
        </p:nvSpPr>
        <p:spPr/>
        <p:txBody>
          <a:bodyPr>
            <a:normAutofit/>
          </a:bodyPr>
          <a:lstStyle/>
          <a:p>
            <a:r>
              <a:rPr lang="en-US" dirty="0" smtClean="0">
                <a:solidFill>
                  <a:schemeClr val="tx1"/>
                </a:solidFill>
              </a:rPr>
              <a:t>We’d like to thank everyone for attending this pre-construction public information</a:t>
            </a:r>
            <a:r>
              <a:rPr lang="en-US" baseline="0" dirty="0" smtClean="0">
                <a:solidFill>
                  <a:schemeClr val="tx1"/>
                </a:solidFill>
              </a:rPr>
              <a:t> workshop. We hope you have found this information helpful. </a:t>
            </a:r>
          </a:p>
          <a:p>
            <a:endParaRPr lang="en-US" baseline="0" dirty="0" smtClean="0">
              <a:solidFill>
                <a:schemeClr val="tx1"/>
              </a:solidFill>
            </a:endParaRPr>
          </a:p>
          <a:p>
            <a:r>
              <a:rPr lang="en-US" baseline="0" dirty="0" smtClean="0">
                <a:solidFill>
                  <a:schemeClr val="tx1"/>
                </a:solidFill>
              </a:rPr>
              <a:t>Project team members are hear to address your questions. You also may submit questions or comments on the comment forms you received when you signed in. You can also submit questions and comments to the project email address at info@wekivaparkway.com</a:t>
            </a:r>
          </a:p>
          <a:p>
            <a:endParaRPr lang="en-US" baseline="0" dirty="0" smtClean="0">
              <a:solidFill>
                <a:schemeClr val="tx1"/>
              </a:solidFill>
            </a:endParaRPr>
          </a:p>
          <a:p>
            <a:r>
              <a:rPr lang="en-US" baseline="0" dirty="0" smtClean="0">
                <a:solidFill>
                  <a:schemeClr val="tx1"/>
                </a:solidFill>
              </a:rPr>
              <a:t>We’d like to know how helpful you felt the meeting was tonight. There are surveys available for you to let us know how we’re doing in terms of communicating with the public. We appreciate your feedback!</a:t>
            </a:r>
          </a:p>
          <a:p>
            <a:endParaRPr lang="en-US" baseline="0" dirty="0" smtClean="0">
              <a:solidFill>
                <a:schemeClr val="tx1"/>
              </a:solidFill>
            </a:endParaRPr>
          </a:p>
          <a:p>
            <a:r>
              <a:rPr lang="en-US" baseline="0" dirty="0" smtClean="0">
                <a:solidFill>
                  <a:schemeClr val="tx1"/>
                </a:solidFill>
              </a:rPr>
              <a:t>Once again the presentation and all of the materials should be posted on the wekivaparkway.com website within seven business days. This presentation will begin again in a few moments.</a:t>
            </a:r>
            <a:endParaRPr lang="en-US" dirty="0" smtClean="0">
              <a:solidFill>
                <a:schemeClr val="tx1"/>
              </a:solidFill>
            </a:endParaRP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28</a:t>
            </a:fld>
            <a:endParaRPr lang="en-US"/>
          </a:p>
        </p:txBody>
      </p:sp>
    </p:spTree>
    <p:extLst>
      <p:ext uri="{BB962C8B-B14F-4D97-AF65-F5344CB8AC3E}">
        <p14:creationId xmlns:p14="http://schemas.microsoft.com/office/powerpoint/2010/main" val="340342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pPr marL="0" marR="0" indent="0" algn="l" defTabSz="914380" rtl="0" eaLnBrk="1" fontAlgn="auto" latinLnBrk="0" hangingPunct="1">
              <a:lnSpc>
                <a:spcPct val="100000"/>
              </a:lnSpc>
              <a:spcBef>
                <a:spcPts val="0"/>
              </a:spcBef>
              <a:spcAft>
                <a:spcPts val="0"/>
              </a:spcAft>
              <a:buClrTx/>
              <a:buSzTx/>
              <a:buFontTx/>
              <a:buNone/>
              <a:tabLst/>
              <a:defRPr/>
            </a:pPr>
            <a:r>
              <a:rPr lang="en-US" sz="1400" dirty="0" smtClean="0"/>
              <a:t>The Wekiva Parkway will complete Central Florida’s beltway, while helping to reduce congestion and enhance safety on other state and local roads. This project</a:t>
            </a:r>
            <a:r>
              <a:rPr lang="en-US" sz="1400" baseline="0" dirty="0" smtClean="0"/>
              <a:t> has been some 30 years in the making</a:t>
            </a:r>
            <a:endParaRPr lang="en-US" sz="1400" dirty="0" smtClean="0"/>
          </a:p>
          <a:p>
            <a:pPr marL="0" marR="0" indent="0" algn="l" defTabSz="91438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380" rtl="0" eaLnBrk="1" fontAlgn="auto" latinLnBrk="0" hangingPunct="1">
              <a:lnSpc>
                <a:spcPct val="100000"/>
              </a:lnSpc>
              <a:spcBef>
                <a:spcPts val="0"/>
              </a:spcBef>
              <a:spcAft>
                <a:spcPts val="0"/>
              </a:spcAft>
              <a:buClrTx/>
              <a:buSzTx/>
              <a:buFontTx/>
              <a:buNone/>
              <a:tabLst/>
              <a:defRPr/>
            </a:pPr>
            <a:r>
              <a:rPr lang="en-US" sz="1400" dirty="0" smtClean="0"/>
              <a:t>The parkway is one of three legacy projects currently underway in the region, the others being</a:t>
            </a:r>
            <a:r>
              <a:rPr lang="en-US" sz="1400" baseline="0" dirty="0" smtClean="0"/>
              <a:t> SunRail and I-4 Ultimate. T</a:t>
            </a:r>
            <a:r>
              <a:rPr lang="en-US" sz="1400" dirty="0" smtClean="0"/>
              <a:t>he Wekiva Parkway will provide travel alternatives in the short term, and mobility options for future generations to come. </a:t>
            </a:r>
          </a:p>
          <a:p>
            <a:pPr marL="0" marR="0" indent="0" algn="l" defTabSz="914380" rtl="0" eaLnBrk="1" fontAlgn="auto" latinLnBrk="0" hangingPunct="1">
              <a:lnSpc>
                <a:spcPct val="100000"/>
              </a:lnSpc>
              <a:spcBef>
                <a:spcPts val="0"/>
              </a:spcBef>
              <a:spcAft>
                <a:spcPts val="0"/>
              </a:spcAft>
              <a:buClrTx/>
              <a:buSzTx/>
              <a:buFontTx/>
              <a:buNone/>
              <a:tabLst/>
              <a:defRPr/>
            </a:pPr>
            <a:endParaRPr lang="en-US" sz="1400" dirty="0" smtClean="0"/>
          </a:p>
        </p:txBody>
      </p:sp>
      <p:sp>
        <p:nvSpPr>
          <p:cNvPr id="4" name="Slide Number Placeholder 3"/>
          <p:cNvSpPr>
            <a:spLocks noGrp="1"/>
          </p:cNvSpPr>
          <p:nvPr>
            <p:ph type="sldNum" sz="quarter" idx="10"/>
          </p:nvPr>
        </p:nvSpPr>
        <p:spPr/>
        <p:txBody>
          <a:bodyPr/>
          <a:lstStyle/>
          <a:p>
            <a:fld id="{71BB9743-0687-4B14-ADD3-70E5ED56FDC1}" type="slidenum">
              <a:rPr lang="en-US" smtClean="0"/>
              <a:pPr/>
              <a:t>3</a:t>
            </a:fld>
            <a:endParaRPr lang="en-US" dirty="0"/>
          </a:p>
        </p:txBody>
      </p:sp>
    </p:spTree>
    <p:extLst>
      <p:ext uri="{BB962C8B-B14F-4D97-AF65-F5344CB8AC3E}">
        <p14:creationId xmlns:p14="http://schemas.microsoft.com/office/powerpoint/2010/main" val="92665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solidFill>
                  <a:schemeClr val="tx1"/>
                </a:solidFill>
              </a:rPr>
              <a:t>The $1.6 Billion Wekiva Parkway – a new 25-mile toll road – is being developed by the Florida Department of Transportation and the Central</a:t>
            </a:r>
            <a:r>
              <a:rPr lang="en-US" sz="1400" baseline="0" dirty="0" smtClean="0">
                <a:solidFill>
                  <a:schemeClr val="tx1"/>
                </a:solidFill>
              </a:rPr>
              <a:t> Florida Expressway Authority. The Florida’s Turnpike Enterprise will collect the tolls on the FDOT sections.</a:t>
            </a:r>
          </a:p>
          <a:p>
            <a:endParaRPr lang="en-US" sz="1400" baseline="0" dirty="0" smtClean="0">
              <a:solidFill>
                <a:schemeClr val="tx1"/>
              </a:solidFill>
            </a:endParaRPr>
          </a:p>
          <a:p>
            <a:r>
              <a:rPr lang="en-US" sz="1400" baseline="0" dirty="0" smtClean="0">
                <a:solidFill>
                  <a:schemeClr val="tx1"/>
                </a:solidFill>
              </a:rPr>
              <a:t>The parkway </a:t>
            </a:r>
            <a:r>
              <a:rPr lang="en-US" sz="1400" dirty="0" smtClean="0">
                <a:solidFill>
                  <a:schemeClr val="tx1"/>
                </a:solidFill>
              </a:rPr>
              <a:t>will include a number of non-toll road improvements, including the sections we’re focusing</a:t>
            </a:r>
            <a:r>
              <a:rPr lang="en-US" sz="1400" baseline="0" dirty="0" smtClean="0">
                <a:solidFill>
                  <a:schemeClr val="tx1"/>
                </a:solidFill>
              </a:rPr>
              <a:t> on tonight. The agencies will be</a:t>
            </a:r>
            <a:r>
              <a:rPr lang="en-US" sz="1400" dirty="0" smtClean="0">
                <a:solidFill>
                  <a:schemeClr val="tx1"/>
                </a:solidFill>
              </a:rPr>
              <a:t>:</a:t>
            </a:r>
          </a:p>
          <a:p>
            <a:pPr lvl="1">
              <a:buFont typeface="Wingdings" pitchFamily="2" charset="2"/>
              <a:buChar char="Ø"/>
            </a:pPr>
            <a:r>
              <a:rPr lang="en-US" sz="1400" dirty="0" smtClean="0">
                <a:solidFill>
                  <a:schemeClr val="tx1"/>
                </a:solidFill>
              </a:rPr>
              <a:t> Widening about 7 miles of SR 46  </a:t>
            </a:r>
          </a:p>
          <a:p>
            <a:pPr lvl="1">
              <a:buFont typeface="Wingdings" pitchFamily="2" charset="2"/>
              <a:buChar char="Ø"/>
            </a:pPr>
            <a:r>
              <a:rPr lang="en-US" sz="1400" dirty="0" smtClean="0">
                <a:solidFill>
                  <a:schemeClr val="tx1"/>
                </a:solidFill>
              </a:rPr>
              <a:t> Rebuilding the US 441/SR 46 interchange in Mount Dora</a:t>
            </a:r>
          </a:p>
          <a:p>
            <a:pPr lvl="1">
              <a:buFont typeface="Wingdings" pitchFamily="2" charset="2"/>
              <a:buChar char="Ø"/>
            </a:pPr>
            <a:r>
              <a:rPr lang="en-US" sz="1400" dirty="0" smtClean="0">
                <a:solidFill>
                  <a:schemeClr val="tx1"/>
                </a:solidFill>
              </a:rPr>
              <a:t> Moving part of CR 46A out of the Seminole State Forest so wildlife</a:t>
            </a:r>
            <a:r>
              <a:rPr lang="en-US" sz="1400" baseline="0" dirty="0" smtClean="0">
                <a:solidFill>
                  <a:schemeClr val="tx1"/>
                </a:solidFill>
              </a:rPr>
              <a:t> can move safely b</a:t>
            </a:r>
            <a:r>
              <a:rPr lang="en-US" sz="1400" dirty="0" smtClean="0">
                <a:solidFill>
                  <a:schemeClr val="tx1"/>
                </a:solidFill>
              </a:rPr>
              <a:t>etween habitats </a:t>
            </a:r>
          </a:p>
          <a:p>
            <a:pPr lvl="1">
              <a:buFont typeface="Wingdings" pitchFamily="2" charset="2"/>
              <a:buChar char="Ø"/>
            </a:pPr>
            <a:r>
              <a:rPr lang="en-US" sz="1400" dirty="0" smtClean="0">
                <a:solidFill>
                  <a:schemeClr val="tx1"/>
                </a:solidFill>
              </a:rPr>
              <a:t> And building parallel, non-tolled service roads for local travel</a:t>
            </a:r>
          </a:p>
          <a:p>
            <a:pPr lvl="1">
              <a:buFont typeface="Wingdings" pitchFamily="2" charset="2"/>
              <a:buNone/>
            </a:pPr>
            <a:endParaRPr lang="en-US" sz="1400" dirty="0" smtClean="0">
              <a:solidFill>
                <a:schemeClr val="tx1"/>
              </a:solidFill>
            </a:endParaRPr>
          </a:p>
          <a:p>
            <a:pPr lvl="1">
              <a:buFont typeface="Wingdings" pitchFamily="2" charset="2"/>
              <a:buNone/>
            </a:pPr>
            <a:r>
              <a:rPr lang="en-US" sz="1400" dirty="0" smtClean="0">
                <a:solidFill>
                  <a:schemeClr val="tx1"/>
                </a:solidFill>
              </a:rPr>
              <a:t>The</a:t>
            </a:r>
            <a:r>
              <a:rPr lang="en-US" sz="1400" baseline="0" dirty="0" smtClean="0">
                <a:solidFill>
                  <a:schemeClr val="tx1"/>
                </a:solidFill>
              </a:rPr>
              <a:t> Department also will be including a multi-use trail along much of its portion of the parkway. </a:t>
            </a:r>
          </a:p>
          <a:p>
            <a:pPr lvl="1">
              <a:buFont typeface="Wingdings" pitchFamily="2" charset="2"/>
              <a:buNone/>
            </a:pPr>
            <a:endParaRPr lang="en-US" sz="1400" baseline="0" dirty="0" smtClean="0">
              <a:solidFill>
                <a:schemeClr val="tx1"/>
              </a:solidFill>
            </a:endParaRPr>
          </a:p>
          <a:p>
            <a:pPr lvl="1">
              <a:buFont typeface="Wingdings" pitchFamily="2" charset="2"/>
              <a:buNone/>
            </a:pPr>
            <a:r>
              <a:rPr lang="en-US" sz="1400" baseline="0" dirty="0" smtClean="0">
                <a:solidFill>
                  <a:schemeClr val="tx1"/>
                </a:solidFill>
              </a:rPr>
              <a:t>The parkway is expected to help spur significant economic development, including creating nearly 36,000 jobs, both directly and indirectly, during design and construction.</a:t>
            </a:r>
            <a:endParaRPr lang="en-US" sz="1400" dirty="0" smtClean="0">
              <a:solidFill>
                <a:schemeClr val="tx1"/>
              </a:solidFill>
            </a:endParaRPr>
          </a:p>
          <a:p>
            <a:endParaRPr lang="en-US" sz="1400" dirty="0" smtClean="0">
              <a:solidFill>
                <a:schemeClr val="tx1"/>
              </a:solidFill>
            </a:endParaRPr>
          </a:p>
          <a:p>
            <a:endParaRPr lang="en-US" sz="1400" dirty="0" smtClean="0">
              <a:solidFill>
                <a:schemeClr val="tx1"/>
              </a:solidFill>
            </a:endParaRPr>
          </a:p>
          <a:p>
            <a:endParaRPr lang="en-US" sz="1400" dirty="0">
              <a:solidFill>
                <a:schemeClr val="tx1"/>
              </a:solidFill>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4</a:t>
            </a:fld>
            <a:endParaRPr lang="en-US"/>
          </a:p>
        </p:txBody>
      </p:sp>
    </p:spTree>
    <p:extLst>
      <p:ext uri="{BB962C8B-B14F-4D97-AF65-F5344CB8AC3E}">
        <p14:creationId xmlns:p14="http://schemas.microsoft.com/office/powerpoint/2010/main" val="3062916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r>
              <a:rPr lang="en-US" sz="1400" dirty="0" smtClean="0"/>
              <a:t>The Wekiva Parkway represents a unique transportation</a:t>
            </a:r>
            <a:r>
              <a:rPr lang="en-US" sz="1400" baseline="0" dirty="0" smtClean="0"/>
              <a:t> solution that also helps to protect wildlife and other natural resources in the Wekiva River Basin. </a:t>
            </a:r>
          </a:p>
          <a:p>
            <a:endParaRPr lang="en-US" sz="14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The agencies have diligently adhered</a:t>
            </a:r>
            <a:r>
              <a:rPr lang="en-US" sz="1400" kern="1200" baseline="0" dirty="0" smtClean="0">
                <a:solidFill>
                  <a:schemeClr val="tx1"/>
                </a:solidFill>
                <a:latin typeface="+mn-lt"/>
                <a:ea typeface="+mn-ea"/>
                <a:cs typeface="+mn-cs"/>
              </a:rPr>
              <a:t> to the 2004 Wekiva Parkway and Protection Act, … including buying 3,400 acres of land for conservation and planning four substantial wildlife  bridges.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tx1"/>
                </a:solidFill>
                <a:latin typeface="+mn-lt"/>
                <a:ea typeface="+mn-ea"/>
                <a:cs typeface="+mn-cs"/>
              </a:rPr>
              <a:t>The parkway will have a minimal number of interchanges. The idea is to reduce the amount of related development in this environmentally sensitive area.</a:t>
            </a:r>
          </a:p>
          <a:p>
            <a:endParaRPr lang="en-US" sz="14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5</a:t>
            </a:fld>
            <a:endParaRPr lang="en-US" dirty="0"/>
          </a:p>
        </p:txBody>
      </p:sp>
    </p:spTree>
    <p:extLst>
      <p:ext uri="{BB962C8B-B14F-4D97-AF65-F5344CB8AC3E}">
        <p14:creationId xmlns:p14="http://schemas.microsoft.com/office/powerpoint/2010/main" val="2266600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r>
              <a:rPr lang="en-US" sz="1400" kern="1200" dirty="0" smtClean="0">
                <a:solidFill>
                  <a:schemeClr val="tx1"/>
                </a:solidFill>
                <a:latin typeface="+mn-lt"/>
                <a:ea typeface="+mn-ea"/>
                <a:cs typeface="+mn-cs"/>
              </a:rPr>
              <a:t>The Florida</a:t>
            </a:r>
            <a:r>
              <a:rPr lang="en-US" sz="1400" kern="1200" baseline="0" dirty="0" smtClean="0">
                <a:solidFill>
                  <a:schemeClr val="tx1"/>
                </a:solidFill>
                <a:latin typeface="+mn-lt"/>
                <a:ea typeface="+mn-ea"/>
                <a:cs typeface="+mn-cs"/>
              </a:rPr>
              <a:t> Department of Transportation is developing a </a:t>
            </a:r>
            <a:r>
              <a:rPr lang="en-US" sz="1400" kern="1200" dirty="0" smtClean="0">
                <a:solidFill>
                  <a:schemeClr val="tx1"/>
                </a:solidFill>
                <a:latin typeface="+mn-lt"/>
                <a:ea typeface="+mn-ea"/>
                <a:cs typeface="+mn-cs"/>
              </a:rPr>
              <a:t>trail that will parallel about 10 miles of the Wekiva Parkway. Here you can see a cross</a:t>
            </a:r>
            <a:r>
              <a:rPr lang="en-US" sz="1400" kern="1200" baseline="0" dirty="0" smtClean="0">
                <a:solidFill>
                  <a:schemeClr val="tx1"/>
                </a:solidFill>
                <a:latin typeface="+mn-lt"/>
                <a:ea typeface="+mn-ea"/>
                <a:cs typeface="+mn-cs"/>
              </a:rPr>
              <a:t> section or “sliced” view of the bridge. </a:t>
            </a:r>
          </a:p>
          <a:p>
            <a:endParaRPr lang="en-US" sz="140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Once complete the parkway trail will connect to future extensions of the West Orange and Seminole Wekiva trails, as well as connect to the new Lake-Wekiva trail planned by Lake County.</a:t>
            </a:r>
            <a:endParaRPr lang="en-US" sz="14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6</a:t>
            </a:fld>
            <a:endParaRPr lang="en-US" dirty="0"/>
          </a:p>
        </p:txBody>
      </p:sp>
    </p:spTree>
    <p:extLst>
      <p:ext uri="{BB962C8B-B14F-4D97-AF65-F5344CB8AC3E}">
        <p14:creationId xmlns:p14="http://schemas.microsoft.com/office/powerpoint/2010/main" val="2201454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The Wekiva Parkway is the first</a:t>
            </a:r>
            <a:r>
              <a:rPr lang="en-US" sz="1400" baseline="0" dirty="0" smtClean="0"/>
              <a:t> expressway in Central Florida to feature All Electronic Tolling. There are no toll plazas – </a:t>
            </a:r>
            <a:r>
              <a:rPr lang="en-US" sz="1400" dirty="0" smtClean="0"/>
              <a:t>you do not need CASH on the parkway. Both FDOT and CFX have programs to accommodate those who do not have a transponder.</a:t>
            </a:r>
            <a:r>
              <a:rPr lang="en-US" sz="1400" baseline="0" dirty="0" smtClean="0"/>
              <a:t> </a:t>
            </a:r>
          </a:p>
          <a:p>
            <a:endParaRPr lang="en-US" sz="1400" baseline="0" dirty="0" smtClean="0"/>
          </a:p>
          <a:p>
            <a:r>
              <a:rPr lang="en-US" sz="1400" baseline="0" dirty="0" smtClean="0"/>
              <a:t>All Electronic Tolling – or AET: </a:t>
            </a:r>
            <a:r>
              <a:rPr lang="en-US" sz="1400" b="0" kern="1200" dirty="0" smtClean="0">
                <a:solidFill>
                  <a:schemeClr val="tx1"/>
                </a:solidFill>
                <a:latin typeface="+mn-lt"/>
                <a:ea typeface="+mn-ea"/>
                <a:cs typeface="+mn-cs"/>
              </a:rPr>
              <a:t>Enhances</a:t>
            </a:r>
            <a:r>
              <a:rPr lang="en-US" sz="1400" b="0" kern="1200" baseline="0" dirty="0" smtClean="0">
                <a:solidFill>
                  <a:schemeClr val="tx1"/>
                </a:solidFill>
                <a:latin typeface="+mn-lt"/>
                <a:ea typeface="+mn-ea"/>
                <a:cs typeface="+mn-cs"/>
              </a:rPr>
              <a:t> s</a:t>
            </a:r>
            <a:r>
              <a:rPr lang="en-US" sz="1400" b="0" kern="1200" dirty="0" smtClean="0">
                <a:solidFill>
                  <a:schemeClr val="tx1"/>
                </a:solidFill>
                <a:latin typeface="+mn-lt"/>
                <a:ea typeface="+mn-ea"/>
                <a:cs typeface="+mn-cs"/>
              </a:rPr>
              <a:t>afety by e</a:t>
            </a:r>
            <a:r>
              <a:rPr lang="en-US" sz="1400" kern="1200" dirty="0" smtClean="0">
                <a:solidFill>
                  <a:schemeClr val="tx1"/>
                </a:solidFill>
                <a:latin typeface="+mn-lt"/>
                <a:ea typeface="+mn-ea"/>
                <a:cs typeface="+mn-cs"/>
              </a:rPr>
              <a:t>liminating the weaving between different lanes at toll plazas. It also m</a:t>
            </a:r>
            <a:r>
              <a:rPr lang="en-US" sz="1400" b="0" kern="1200" dirty="0" smtClean="0">
                <a:solidFill>
                  <a:schemeClr val="tx1"/>
                </a:solidFill>
                <a:latin typeface="+mn-lt"/>
                <a:ea typeface="+mn-ea"/>
                <a:cs typeface="+mn-cs"/>
              </a:rPr>
              <a:t>aximizes convenience: </a:t>
            </a:r>
            <a:r>
              <a:rPr lang="en-US" sz="1400" kern="1200" dirty="0" smtClean="0">
                <a:solidFill>
                  <a:schemeClr val="tx1"/>
                </a:solidFill>
                <a:latin typeface="+mn-lt"/>
                <a:ea typeface="+mn-ea"/>
                <a:cs typeface="+mn-cs"/>
              </a:rPr>
              <a:t>Customers pay their tolls at safe highway and ramp speeds, without having to slow down or stop.</a:t>
            </a:r>
          </a:p>
          <a:p>
            <a:endParaRPr lang="en-US" sz="1400" b="1" kern="1200" dirty="0" smtClean="0">
              <a:solidFill>
                <a:schemeClr val="tx1"/>
              </a:solidFill>
              <a:latin typeface="+mn-lt"/>
              <a:ea typeface="+mn-ea"/>
              <a:cs typeface="+mn-cs"/>
            </a:endParaRPr>
          </a:p>
          <a:p>
            <a:r>
              <a:rPr lang="en-US" sz="1400" baseline="0" dirty="0" smtClean="0"/>
              <a:t>You can find out more about all electronic tolling on the wekivaparkway.com website.</a:t>
            </a:r>
          </a:p>
        </p:txBody>
      </p:sp>
      <p:sp>
        <p:nvSpPr>
          <p:cNvPr id="4" name="Slide Number Placeholder 3"/>
          <p:cNvSpPr>
            <a:spLocks noGrp="1"/>
          </p:cNvSpPr>
          <p:nvPr>
            <p:ph type="sldNum" sz="quarter" idx="10"/>
          </p:nvPr>
        </p:nvSpPr>
        <p:spPr/>
        <p:txBody>
          <a:bodyPr/>
          <a:lstStyle/>
          <a:p>
            <a:fld id="{71BB9743-0687-4B14-ADD3-70E5ED56FDC1}" type="slidenum">
              <a:rPr lang="en-US" smtClean="0"/>
              <a:pPr/>
              <a:t>7</a:t>
            </a:fld>
            <a:endParaRPr lang="en-US" dirty="0"/>
          </a:p>
        </p:txBody>
      </p:sp>
    </p:spTree>
    <p:extLst>
      <p:ext uri="{BB962C8B-B14F-4D97-AF65-F5344CB8AC3E}">
        <p14:creationId xmlns:p14="http://schemas.microsoft.com/office/powerpoint/2010/main" val="309553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tx1"/>
                </a:solidFill>
              </a:rPr>
              <a:t>Here you can</a:t>
            </a:r>
            <a:r>
              <a:rPr lang="en-US" baseline="0" dirty="0" smtClean="0">
                <a:solidFill>
                  <a:schemeClr val="tx1"/>
                </a:solidFill>
              </a:rPr>
              <a:t> see the overall schedule for the Wekiva Parkway. The left column shows the various parkway sections. The red vertical line shows where we are currently in the schedule. </a:t>
            </a:r>
          </a:p>
          <a:p>
            <a:endParaRPr lang="en-US" baseline="0" dirty="0" smtClean="0">
              <a:solidFill>
                <a:schemeClr val="tx1"/>
              </a:solidFill>
            </a:endParaRPr>
          </a:p>
          <a:p>
            <a:r>
              <a:rPr lang="en-US" baseline="0" dirty="0" smtClean="0">
                <a:solidFill>
                  <a:schemeClr val="tx1"/>
                </a:solidFill>
              </a:rPr>
              <a:t>Design – represented by the orange bars - is largely complete. </a:t>
            </a:r>
          </a:p>
          <a:p>
            <a:endParaRPr lang="en-US" baseline="0" dirty="0" smtClean="0">
              <a:solidFill>
                <a:schemeClr val="tx1"/>
              </a:solidFill>
            </a:endParaRPr>
          </a:p>
          <a:p>
            <a:r>
              <a:rPr lang="en-US" baseline="0" dirty="0" smtClean="0">
                <a:solidFill>
                  <a:schemeClr val="tx1"/>
                </a:solidFill>
              </a:rPr>
              <a:t>Right of way acquisition, or the purchase of property needed for the project – is represented by the light blue bars. Right of way acquisition is expected to finish by the end of 2017. </a:t>
            </a:r>
          </a:p>
          <a:p>
            <a:endParaRPr lang="en-US" baseline="0" dirty="0" smtClean="0">
              <a:solidFill>
                <a:schemeClr val="tx1"/>
              </a:solidFill>
            </a:endParaRPr>
          </a:p>
          <a:p>
            <a:r>
              <a:rPr lang="en-US" baseline="0" dirty="0" smtClean="0">
                <a:solidFill>
                  <a:schemeClr val="tx1"/>
                </a:solidFill>
              </a:rPr>
              <a:t>Construction – shown in green – should finish by the end of 2021, with all of the parkway then being open to traffic.</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8</a:t>
            </a:fld>
            <a:endParaRPr lang="en-US"/>
          </a:p>
        </p:txBody>
      </p:sp>
    </p:spTree>
    <p:extLst>
      <p:ext uri="{BB962C8B-B14F-4D97-AF65-F5344CB8AC3E}">
        <p14:creationId xmlns:p14="http://schemas.microsoft.com/office/powerpoint/2010/main" val="394678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r>
              <a:rPr lang="en-US" baseline="0" dirty="0" smtClean="0">
                <a:solidFill>
                  <a:schemeClr val="tx1"/>
                </a:solidFill>
              </a:rPr>
              <a:t>This overall Wekiva Parkway corridor map shows the FDOT sections labeled in green, and the CFX sections in purple.</a:t>
            </a:r>
          </a:p>
          <a:p>
            <a:endParaRPr lang="en-US" baseline="0" dirty="0" smtClean="0">
              <a:solidFill>
                <a:schemeClr val="tx1"/>
              </a:solidFill>
            </a:endParaRPr>
          </a:p>
          <a:p>
            <a:r>
              <a:rPr lang="en-US" baseline="0" dirty="0" smtClean="0">
                <a:solidFill>
                  <a:schemeClr val="tx1"/>
                </a:solidFill>
              </a:rPr>
              <a:t>This snapshot shows when the various Wekiva Parkway sections are expected to open to traffic.  The eight miles of parkway currently open to traffic are noted here in yellow.</a:t>
            </a:r>
          </a:p>
          <a:p>
            <a:endParaRPr lang="en-US" baseline="0" dirty="0" smtClean="0">
              <a:solidFill>
                <a:schemeClr val="tx1"/>
              </a:solidFill>
            </a:endParaRPr>
          </a:p>
          <a:p>
            <a:r>
              <a:rPr lang="en-US" baseline="0" dirty="0" smtClean="0">
                <a:solidFill>
                  <a:schemeClr val="tx1"/>
                </a:solidFill>
              </a:rPr>
              <a:t>CFX is on track to open the next sections in the spring of 2018.</a:t>
            </a:r>
          </a:p>
          <a:p>
            <a:endParaRPr lang="en-US" baseline="0" dirty="0" smtClean="0">
              <a:solidFill>
                <a:schemeClr val="tx1"/>
              </a:solidFill>
            </a:endParaRPr>
          </a:p>
          <a:p>
            <a:r>
              <a:rPr lang="en-US" baseline="0" dirty="0" smtClean="0">
                <a:solidFill>
                  <a:schemeClr val="tx1"/>
                </a:solidFill>
              </a:rPr>
              <a:t>Basically the plan is to have a new section open every year or two, until all of the parkway is open to traffic by the end of 2021. </a:t>
            </a:r>
            <a:endParaRPr lang="en-US" dirty="0" smtClean="0">
              <a:solidFill>
                <a:schemeClr val="tx1"/>
              </a:solidFill>
            </a:endParaRP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9</a:t>
            </a:fld>
            <a:endParaRPr lang="en-US" dirty="0"/>
          </a:p>
        </p:txBody>
      </p:sp>
    </p:spTree>
    <p:extLst>
      <p:ext uri="{BB962C8B-B14F-4D97-AF65-F5344CB8AC3E}">
        <p14:creationId xmlns:p14="http://schemas.microsoft.com/office/powerpoint/2010/main" val="1521539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a:prstGeom prst="rect">
            <a:avLst/>
          </a:prstGeom>
        </p:spPr>
        <p:txBody>
          <a:bodyPr vert="horz" lIns="91333" tIns="45665" rIns="91333" bIns="45665"/>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a:prstGeom prst="rect">
            <a:avLst/>
          </a:prstGeom>
        </p:spPr>
        <p:txBody>
          <a:bodyPr vert="horz" lIns="91333" tIns="45665" rIns="91333" bIns="45665"/>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6"/>
          </a:xfrm>
          <a:prstGeom prst="rect">
            <a:avLst/>
          </a:prstGeom>
        </p:spPr>
        <p:txBody>
          <a:bodyPr vert="horz"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a:prstGeom prst="rect">
            <a:avLst/>
          </a:prstGeom>
        </p:spPr>
        <p:txBody>
          <a:bodyPr vert="horz" lIns="91333" tIns="45665" rIns="91333" bIns="45665"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a:prstGeom prst="rect">
            <a:avLst/>
          </a:prstGeom>
        </p:spPr>
        <p:txBody>
          <a:bodyPr vert="horz" lIns="91333" tIns="45665" rIns="91333" bIns="45665"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a:prstGeom prst="rect">
            <a:avLst/>
          </a:prstGeom>
        </p:spPr>
        <p:txBody>
          <a:bodyPr vert="horz" lIns="91333" tIns="45665" rIns="91333" bIns="45665"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333" tIns="45665" rIns="91333" bIns="45665"/>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a:prstGeom prst="rect">
            <a:avLst/>
          </a:prstGeom>
        </p:spPr>
        <p:txBody>
          <a:bodyPr vert="horz" lIns="91333" tIns="45665" rIns="91333" bIns="45665"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a:prstGeom prst="rect">
            <a:avLst/>
          </a:prstGeom>
        </p:spPr>
        <p:txBody>
          <a:bodyPr vert="horz" lIns="91333" tIns="45665" rIns="91333" bIns="45665"/>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6"/>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4" y="2298699"/>
            <a:ext cx="5226050" cy="635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2298699"/>
            <a:ext cx="15525749" cy="635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49"/>
          </a:xfrm>
          <a:prstGeom prst="rect">
            <a:avLst/>
          </a:prstGeom>
        </p:spPr>
        <p:txBody>
          <a:bodyPr vert="eaVert" lIns="91333" tIns="45665" rIns="91333" bIns="45665"/>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7"/>
            <a:ext cx="16306800" cy="11703049"/>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2" y="3898905"/>
            <a:ext cx="5029200"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21502" y="3898905"/>
            <a:ext cx="5029200"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4" y="355605"/>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5"/>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2" y="3898905"/>
            <a:ext cx="10375901"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2" y="3898905"/>
            <a:ext cx="10375901"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4" y="355605"/>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5"/>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284200" y="3898905"/>
            <a:ext cx="4603750"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8040352" y="3898905"/>
            <a:ext cx="4603750"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4" y="355605"/>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5"/>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2" y="3898905"/>
            <a:ext cx="5029200"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21502" y="3898905"/>
            <a:ext cx="5029200"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2" y="3898905"/>
            <a:ext cx="10375901"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2" y="3898905"/>
            <a:ext cx="10375901" cy="85471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4" y="355605"/>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5"/>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592259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589474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136265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3052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31714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83866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0652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894374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88744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4" y="355605"/>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5"/>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a:prstGeom prst="rect">
            <a:avLst/>
          </a:prstGeom>
        </p:spPr>
        <p:txBody>
          <a:bodyPr vert="horz" lIns="91333" tIns="45665" rIns="91333" bIns="45665"/>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6"/>
          </a:xfrm>
          <a:prstGeom prst="rect">
            <a:avLst/>
          </a:prstGeom>
        </p:spPr>
        <p:txBody>
          <a:bodyPr vert="horz"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a:prstGeom prst="rect">
            <a:avLst/>
          </a:prstGeom>
        </p:spPr>
        <p:txBody>
          <a:bodyPr vert="horz" lIns="91333" tIns="45665" rIns="91333" bIns="45665"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333" tIns="45665" rIns="91333" bIns="45665"/>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a:prstGeom prst="rect">
            <a:avLst/>
          </a:prstGeom>
        </p:spPr>
        <p:txBody>
          <a:bodyPr vert="horz" lIns="91333" tIns="45665" rIns="91333" bIns="45665"/>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6"/>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0519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051926"/>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a:prstGeom prst="rect">
            <a:avLst/>
          </a:prstGeom>
        </p:spPr>
        <p:txBody>
          <a:bodyPr vert="horz" lIns="91333" tIns="45665" rIns="91333" bIns="45665"/>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a:prstGeom prst="rect">
            <a:avLst/>
          </a:prstGeom>
        </p:spPr>
        <p:txBody>
          <a:bodyPr vert="horz" lIns="91333" tIns="45665" rIns="91333" bIns="45665"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p>
            <a:r>
              <a:rPr lang="en-US" smtClean="0"/>
              <a:t>Click to edit Master title style</a:t>
            </a:r>
            <a:endParaRPr lang="en-US"/>
          </a:p>
        </p:txBody>
      </p:sp>
      <p:sp>
        <p:nvSpPr>
          <p:cNvPr id="3" name="Content Placeholder 2"/>
          <p:cNvSpPr>
            <a:spLocks noGrp="1"/>
          </p:cNvSpPr>
          <p:nvPr>
            <p:ph sz="half" idx="1"/>
          </p:nvPr>
        </p:nvSpPr>
        <p:spPr>
          <a:xfrm>
            <a:off x="1739902" y="1778001"/>
            <a:ext cx="10375901" cy="101473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2" y="1778001"/>
            <a:ext cx="10375901" cy="101473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2" y="7061200"/>
            <a:ext cx="10375901" cy="1587499"/>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2" y="7061200"/>
            <a:ext cx="10375901" cy="1587499"/>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a:prstGeom prst="rect">
            <a:avLst/>
          </a:prstGeom>
        </p:spPr>
        <p:txBody>
          <a:bodyPr vert="horz" lIns="91333" tIns="45665" rIns="91333" bIns="45665"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a:prstGeom prst="rect">
            <a:avLst/>
          </a:prstGeom>
        </p:spPr>
        <p:txBody>
          <a:bodyPr vert="horz" lIns="91333" tIns="45665" rIns="91333" bIns="45665"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333" tIns="45665" rIns="91333" bIns="45665"/>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376025"/>
          </a:xfrm>
          <a:prstGeom prst="rect">
            <a:avLst/>
          </a:prstGeom>
        </p:spPr>
        <p:txBody>
          <a:bodyPr vert="eaVert" lIns="91333" tIns="45665" rIns="91333" bIns="45665"/>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7"/>
            <a:ext cx="16306800" cy="1137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a:prstGeom prst="rect">
            <a:avLst/>
          </a:prstGeom>
        </p:spPr>
        <p:txBody>
          <a:bodyPr vert="horz" lIns="91333" tIns="45665" rIns="91333" bIns="45665"/>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6"/>
          </a:xfrm>
          <a:prstGeom prst="rect">
            <a:avLst/>
          </a:prstGeom>
        </p:spPr>
        <p:txBody>
          <a:bodyPr vert="horz"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a:prstGeom prst="rect">
            <a:avLst/>
          </a:prstGeom>
        </p:spPr>
        <p:txBody>
          <a:bodyPr vert="horz" lIns="91333" tIns="45665" rIns="91333" bIns="45665"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333" tIns="45665" rIns="91333" bIns="45665"/>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a:prstGeom prst="rect">
            <a:avLst/>
          </a:prstGeom>
        </p:spPr>
        <p:txBody>
          <a:bodyPr vert="horz" lIns="91333" tIns="45665" rIns="91333" bIns="45665"/>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6"/>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55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550400"/>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a:prstGeom prst="rect">
            <a:avLst/>
          </a:prstGeom>
        </p:spPr>
        <p:txBody>
          <a:bodyPr vert="horz" lIns="91333" tIns="45665" rIns="91333" bIns="45665"/>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6"/>
          </a:xfrm>
          <a:prstGeom prst="rect">
            <a:avLst/>
          </a:prstGeom>
        </p:spPr>
        <p:txBody>
          <a:bodyPr vert="horz"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a:prstGeom prst="rect">
            <a:avLst/>
          </a:prstGeom>
        </p:spPr>
        <p:txBody>
          <a:bodyPr vert="horz" lIns="91333" tIns="45665" rIns="91333" bIns="45665"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333" tIns="45665" rIns="91333" bIns="45665"/>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a:prstGeom prst="rect">
            <a:avLst/>
          </a:prstGeom>
        </p:spPr>
        <p:txBody>
          <a:bodyPr vert="horz" lIns="91333" tIns="45665" rIns="91333" bIns="45665"/>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6"/>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55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550400"/>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17" y="6896101"/>
            <a:ext cx="6197599" cy="46355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89917" y="6896101"/>
            <a:ext cx="6197599" cy="46355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50601" y="2146300"/>
            <a:ext cx="3136901" cy="93853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5" y="2146300"/>
            <a:ext cx="9258300" cy="93853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p:spPr>
        <p:txBody>
          <a:bodyPr/>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p:spPr>
        <p:txBody>
          <a:bodyPr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17" y="6896101"/>
            <a:ext cx="6197599" cy="46355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89917" y="6896101"/>
            <a:ext cx="6197599" cy="4635500"/>
          </a:xfrm>
        </p:spPr>
        <p:txBody>
          <a:bodyPr/>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p:spPr>
        <p:txBody>
          <a:bodyPr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50601" y="2146300"/>
            <a:ext cx="3136901" cy="93853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5" y="2146300"/>
            <a:ext cx="9258300" cy="93853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6"/>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12"/>
            <a:ext cx="17068800" cy="3505199"/>
          </a:xfrm>
          <a:prstGeom prst="rect">
            <a:avLst/>
          </a:prstGeom>
        </p:spPr>
        <p:txBody>
          <a:bodyPr vert="horz" lIns="91333" tIns="45665" rIns="91333" bIns="45665"/>
          <a:lstStyle>
            <a:lvl1pPr marL="0" indent="0" algn="ctr">
              <a:buNone/>
              <a:defRPr/>
            </a:lvl1pPr>
            <a:lvl2pPr marL="456650" indent="0" algn="ctr">
              <a:buNone/>
              <a:defRPr/>
            </a:lvl2pPr>
            <a:lvl3pPr marL="913298" indent="0" algn="ctr">
              <a:buNone/>
              <a:defRPr/>
            </a:lvl3pPr>
            <a:lvl4pPr marL="1369943" indent="0" algn="ctr">
              <a:buNone/>
              <a:defRPr/>
            </a:lvl4pPr>
            <a:lvl5pPr marL="1826589" indent="0" algn="ctr">
              <a:buNone/>
              <a:defRPr/>
            </a:lvl5pPr>
            <a:lvl6pPr marL="2283237" indent="0" algn="ctr">
              <a:buNone/>
              <a:defRPr/>
            </a:lvl6pPr>
            <a:lvl7pPr marL="2739885" indent="0" algn="ctr">
              <a:buNone/>
              <a:defRPr/>
            </a:lvl7pPr>
            <a:lvl8pPr marL="3196535" indent="0" algn="ctr">
              <a:buNone/>
              <a:defRPr/>
            </a:lvl8pPr>
            <a:lvl9pPr marL="3653185"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p:spPr>
        <p:txBody>
          <a:bodyPr/>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p:spPr>
        <p:txBody>
          <a:bodyPr/>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6"/>
          </a:xfrm>
          <a:prstGeom prst="rect">
            <a:avLst/>
          </a:prstGeom>
        </p:spPr>
        <p:txBody>
          <a:bodyPr vert="horz"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12"/>
            <a:ext cx="20726400" cy="2724151"/>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4"/>
            <a:ext cx="20726400" cy="3000377"/>
          </a:xfrm>
          <a:prstGeom prst="rect">
            <a:avLst/>
          </a:prstGeom>
        </p:spPr>
        <p:txBody>
          <a:bodyPr vert="horz" lIns="91333" tIns="45665" rIns="91333" bIns="45665" anchor="b"/>
          <a:lstStyle>
            <a:lvl1pPr marL="0" indent="0">
              <a:buNone/>
              <a:defRPr sz="1900"/>
            </a:lvl1pPr>
            <a:lvl2pPr marL="456650" indent="0">
              <a:buNone/>
              <a:defRPr sz="1900"/>
            </a:lvl2pPr>
            <a:lvl3pPr marL="913298" indent="0">
              <a:buNone/>
              <a:defRPr sz="1700"/>
            </a:lvl3pPr>
            <a:lvl4pPr marL="1369943" indent="0">
              <a:buNone/>
              <a:defRPr sz="1500"/>
            </a:lvl4pPr>
            <a:lvl5pPr marL="1826589" indent="0">
              <a:buNone/>
              <a:defRPr sz="1500"/>
            </a:lvl5pPr>
            <a:lvl6pPr marL="2283237" indent="0">
              <a:buNone/>
              <a:defRPr sz="1500"/>
            </a:lvl6pPr>
            <a:lvl7pPr marL="2739885" indent="0">
              <a:buNone/>
              <a:defRPr sz="1500"/>
            </a:lvl7pPr>
            <a:lvl8pPr marL="3196535" indent="0">
              <a:buNone/>
              <a:defRPr sz="1500"/>
            </a:lvl8pPr>
            <a:lvl9pPr marL="3653185" indent="0">
              <a:buNone/>
              <a:defRPr sz="15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6"/>
          </a:xfrm>
          <a:prstGeom prst="rect">
            <a:avLst/>
          </a:prstGeom>
        </p:spPr>
        <p:txBody>
          <a:bodyPr vert="horz" lIns="91333" tIns="45665" rIns="91333" bIns="45665"/>
          <a:lstStyle>
            <a:lvl1pPr>
              <a:defRPr sz="30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4"/>
            <a:ext cx="10774363"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4"/>
            <a:ext cx="10777536" cy="1279526"/>
          </a:xfrm>
          <a:prstGeom prst="rect">
            <a:avLst/>
          </a:prstGeom>
        </p:spPr>
        <p:txBody>
          <a:bodyPr vert="horz" lIns="91333" tIns="45665" rIns="91333" bIns="45665" anchor="b"/>
          <a:lstStyle>
            <a:lvl1pPr marL="0" indent="0">
              <a:buNone/>
              <a:defRPr sz="2400" b="1"/>
            </a:lvl1pPr>
            <a:lvl2pPr marL="456650" indent="0">
              <a:buNone/>
              <a:defRPr sz="1900" b="1"/>
            </a:lvl2pPr>
            <a:lvl3pPr marL="913298" indent="0">
              <a:buNone/>
              <a:defRPr sz="1900" b="1"/>
            </a:lvl3pPr>
            <a:lvl4pPr marL="1369943" indent="0">
              <a:buNone/>
              <a:defRPr sz="1700" b="1"/>
            </a:lvl4pPr>
            <a:lvl5pPr marL="1826589" indent="0">
              <a:buNone/>
              <a:defRPr sz="1700" b="1"/>
            </a:lvl5pPr>
            <a:lvl6pPr marL="2283237" indent="0">
              <a:buNone/>
              <a:defRPr sz="1700" b="1"/>
            </a:lvl6pPr>
            <a:lvl7pPr marL="2739885" indent="0">
              <a:buNone/>
              <a:defRPr sz="1700" b="1"/>
            </a:lvl7pPr>
            <a:lvl8pPr marL="3196535" indent="0">
              <a:buNone/>
              <a:defRPr sz="1700" b="1"/>
            </a:lvl8pPr>
            <a:lvl9pPr marL="3653185"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333" tIns="45665" rIns="91333" bIns="45665"/>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3" y="546112"/>
            <a:ext cx="8021638" cy="232410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333" tIns="45665" rIns="91333" bIns="45665"/>
          <a:lstStyle>
            <a:lvl1pPr>
              <a:defRPr sz="3000"/>
            </a:lvl1pPr>
            <a:lvl2pPr>
              <a:defRPr sz="30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3" y="2870201"/>
            <a:ext cx="8021638" cy="93821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6"/>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2" y="1225550"/>
            <a:ext cx="14630400" cy="8229600"/>
          </a:xfrm>
          <a:prstGeom prst="rect">
            <a:avLst/>
          </a:prstGeom>
        </p:spPr>
        <p:txBody>
          <a:bodyPr vert="horz" lIns="91333" tIns="45665" rIns="91333" bIns="45665"/>
          <a:lstStyle>
            <a:lvl1pPr marL="0" indent="0">
              <a:buNone/>
              <a:defRPr sz="3000"/>
            </a:lvl1pPr>
            <a:lvl2pPr marL="456650" indent="0">
              <a:buNone/>
              <a:defRPr sz="3000"/>
            </a:lvl2pPr>
            <a:lvl3pPr marL="913298" indent="0">
              <a:buNone/>
              <a:defRPr sz="2400"/>
            </a:lvl3pPr>
            <a:lvl4pPr marL="1369943" indent="0">
              <a:buNone/>
              <a:defRPr sz="1900"/>
            </a:lvl4pPr>
            <a:lvl5pPr marL="1826589" indent="0">
              <a:buNone/>
              <a:defRPr sz="1900"/>
            </a:lvl5pPr>
            <a:lvl6pPr marL="2283237" indent="0">
              <a:buNone/>
              <a:defRPr sz="1900"/>
            </a:lvl6pPr>
            <a:lvl7pPr marL="2739885" indent="0">
              <a:buNone/>
              <a:defRPr sz="1900"/>
            </a:lvl7pPr>
            <a:lvl8pPr marL="3196535" indent="0">
              <a:buNone/>
              <a:defRPr sz="1900"/>
            </a:lvl8pPr>
            <a:lvl9pPr marL="3653185"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2" y="10734678"/>
            <a:ext cx="14630400" cy="1609726"/>
          </a:xfrm>
          <a:prstGeom prst="rect">
            <a:avLst/>
          </a:prstGeom>
        </p:spPr>
        <p:txBody>
          <a:bodyPr vert="horz" lIns="91333" tIns="45665" rIns="91333" bIns="45665"/>
          <a:lstStyle>
            <a:lvl1pPr marL="0" indent="0">
              <a:buNone/>
              <a:defRPr sz="1500"/>
            </a:lvl1pPr>
            <a:lvl2pPr marL="456650" indent="0">
              <a:buNone/>
              <a:defRPr sz="1300"/>
            </a:lvl2pPr>
            <a:lvl3pPr marL="913298" indent="0">
              <a:buNone/>
              <a:defRPr sz="1100"/>
            </a:lvl3pPr>
            <a:lvl4pPr marL="1369943" indent="0">
              <a:buNone/>
              <a:defRPr sz="1100"/>
            </a:lvl4pPr>
            <a:lvl5pPr marL="1826589" indent="0">
              <a:buNone/>
              <a:defRPr sz="1100"/>
            </a:lvl5pPr>
            <a:lvl6pPr marL="2283237" indent="0">
              <a:buNone/>
              <a:defRPr sz="1100"/>
            </a:lvl6pPr>
            <a:lvl7pPr marL="2739885" indent="0">
              <a:buNone/>
              <a:defRPr sz="1100"/>
            </a:lvl7pPr>
            <a:lvl8pPr marL="3196535" indent="0">
              <a:buNone/>
              <a:defRPr sz="1100"/>
            </a:lvl8pPr>
            <a:lvl9pPr marL="3653185" indent="0">
              <a:buNone/>
              <a:defRPr sz="11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6"/>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55601"/>
            <a:ext cx="5486400" cy="118967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55601"/>
            <a:ext cx="16306800" cy="11896726"/>
          </a:xfrm>
          <a:prstGeom prst="rect">
            <a:avLst/>
          </a:prstGeom>
        </p:spPr>
        <p:txBody>
          <a:bodyPr vert="eaVert" lIns="91333" tIns="45665" rIns="91333" bIns="456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5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5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6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6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6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6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20" y="2298699"/>
            <a:ext cx="20904199"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20" y="7061200"/>
            <a:ext cx="20904199" cy="15874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342486" indent="-342486" algn="ctr" rtl="0" eaLnBrk="0" fontAlgn="base" hangingPunct="0">
        <a:spcBef>
          <a:spcPct val="0"/>
        </a:spcBef>
        <a:spcAft>
          <a:spcPct val="0"/>
        </a:spcAft>
        <a:defRPr sz="4700">
          <a:solidFill>
            <a:schemeClr val="tx1"/>
          </a:solidFill>
          <a:latin typeface="+mn-lt"/>
          <a:ea typeface="+mn-ea"/>
          <a:cs typeface="+mn-cs"/>
          <a:sym typeface="Gill Sans" pitchFamily="-84" charset="0"/>
        </a:defRPr>
      </a:lvl1pPr>
      <a:lvl2pPr marL="742049" indent="-285404" algn="ctr" rtl="0" eaLnBrk="0" fontAlgn="base" hangingPunct="0">
        <a:spcBef>
          <a:spcPct val="0"/>
        </a:spcBef>
        <a:spcAft>
          <a:spcPct val="0"/>
        </a:spcAft>
        <a:defRPr sz="4700">
          <a:solidFill>
            <a:schemeClr val="tx1"/>
          </a:solidFill>
          <a:latin typeface="+mn-lt"/>
          <a:ea typeface="+mn-ea"/>
          <a:cs typeface="+mn-cs"/>
          <a:sym typeface="Gill Sans" pitchFamily="-84" charset="0"/>
        </a:defRPr>
      </a:lvl2pPr>
      <a:lvl3pPr marL="1141617"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3pPr>
      <a:lvl4pPr marL="1598274"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4pPr>
      <a:lvl5pPr marL="2054911"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5pPr>
      <a:lvl6pPr marL="456650" algn="ctr" rtl="0" fontAlgn="base">
        <a:spcBef>
          <a:spcPct val="0"/>
        </a:spcBef>
        <a:spcAft>
          <a:spcPct val="0"/>
        </a:spcAft>
        <a:defRPr sz="4700">
          <a:solidFill>
            <a:schemeClr val="tx1"/>
          </a:solidFill>
          <a:latin typeface="+mn-lt"/>
          <a:ea typeface="+mn-ea"/>
          <a:cs typeface="+mn-cs"/>
          <a:sym typeface="Gill Sans" charset="0"/>
        </a:defRPr>
      </a:lvl6pPr>
      <a:lvl7pPr marL="913298" algn="ctr" rtl="0" fontAlgn="base">
        <a:spcBef>
          <a:spcPct val="0"/>
        </a:spcBef>
        <a:spcAft>
          <a:spcPct val="0"/>
        </a:spcAft>
        <a:defRPr sz="4700">
          <a:solidFill>
            <a:schemeClr val="tx1"/>
          </a:solidFill>
          <a:latin typeface="+mn-lt"/>
          <a:ea typeface="+mn-ea"/>
          <a:cs typeface="+mn-cs"/>
          <a:sym typeface="Gill Sans" charset="0"/>
        </a:defRPr>
      </a:lvl7pPr>
      <a:lvl8pPr marL="1369943" algn="ctr" rtl="0" fontAlgn="base">
        <a:spcBef>
          <a:spcPct val="0"/>
        </a:spcBef>
        <a:spcAft>
          <a:spcPct val="0"/>
        </a:spcAft>
        <a:defRPr sz="4700">
          <a:solidFill>
            <a:schemeClr val="tx1"/>
          </a:solidFill>
          <a:latin typeface="+mn-lt"/>
          <a:ea typeface="+mn-ea"/>
          <a:cs typeface="+mn-cs"/>
          <a:sym typeface="Gill Sans" charset="0"/>
        </a:defRPr>
      </a:lvl8pPr>
      <a:lvl9pPr marL="1826589" algn="ctr" rtl="0" fontAlgn="base">
        <a:spcBef>
          <a:spcPct val="0"/>
        </a:spcBef>
        <a:spcAft>
          <a:spcPct val="0"/>
        </a:spcAft>
        <a:defRPr sz="47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1116251"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1pPr>
      <a:lvl2pPr marL="1560216"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2pPr>
      <a:lvl3pPr marL="2004174"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3pPr>
      <a:lvl4pPr marL="2448136"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4pPr>
      <a:lvl5pPr marL="2892101"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5pPr>
      <a:lvl6pPr marL="3348751"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6pPr>
      <a:lvl7pPr marL="3805401"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7pPr>
      <a:lvl8pPr marL="4262046"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8pPr>
      <a:lvl9pPr marL="4718692"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739920" y="355599"/>
            <a:ext cx="20904199" cy="34417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739899" y="3898905"/>
            <a:ext cx="10210800" cy="8547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964031"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1pPr>
      <a:lvl2pPr marL="1407995"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2pPr>
      <a:lvl3pPr marL="1851962"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3pPr>
      <a:lvl4pPr marL="2295920"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4pPr>
      <a:lvl5pPr marL="2739885"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5pPr>
      <a:lvl6pPr marL="3196535"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6pPr>
      <a:lvl7pPr marL="3653185"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7pPr>
      <a:lvl8pPr marL="4109833"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8pPr>
      <a:lvl9pPr marL="4566476"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739920" y="355599"/>
            <a:ext cx="20904199" cy="34417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739920" y="3898905"/>
            <a:ext cx="20904199" cy="8547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964031" indent="-697659" algn="l" rtl="0" eaLnBrk="0" fontAlgn="base" hangingPunct="0">
        <a:spcBef>
          <a:spcPts val="5194"/>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1pPr>
      <a:lvl2pPr marL="1407995" indent="-697659" algn="l" rtl="0" eaLnBrk="0" fontAlgn="base" hangingPunct="0">
        <a:spcBef>
          <a:spcPts val="5194"/>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2pPr>
      <a:lvl3pPr marL="1851962" indent="-697659" algn="l" rtl="0" eaLnBrk="0" fontAlgn="base" hangingPunct="0">
        <a:spcBef>
          <a:spcPts val="5194"/>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3pPr>
      <a:lvl4pPr marL="2295920" indent="-697659" algn="l" rtl="0" eaLnBrk="0" fontAlgn="base" hangingPunct="0">
        <a:spcBef>
          <a:spcPts val="5194"/>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4pPr>
      <a:lvl5pPr marL="2739885" indent="-697659" algn="l" rtl="0" eaLnBrk="0" fontAlgn="base" hangingPunct="0">
        <a:spcBef>
          <a:spcPts val="5194"/>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5pPr>
      <a:lvl6pPr marL="3196535" indent="-697659" algn="l" rtl="0" fontAlgn="base">
        <a:spcBef>
          <a:spcPts val="5194"/>
        </a:spcBef>
        <a:spcAft>
          <a:spcPct val="0"/>
        </a:spcAft>
        <a:buSzPct val="171000"/>
        <a:buFont typeface="Gill Sans" charset="0"/>
        <a:buChar char="•"/>
        <a:defRPr sz="4300">
          <a:solidFill>
            <a:schemeClr val="tx1"/>
          </a:solidFill>
          <a:latin typeface="+mn-lt"/>
          <a:ea typeface="+mn-ea"/>
          <a:cs typeface="+mn-cs"/>
          <a:sym typeface="Gill Sans" charset="0"/>
        </a:defRPr>
      </a:lvl6pPr>
      <a:lvl7pPr marL="3653185" indent="-697659" algn="l" rtl="0" fontAlgn="base">
        <a:spcBef>
          <a:spcPts val="5194"/>
        </a:spcBef>
        <a:spcAft>
          <a:spcPct val="0"/>
        </a:spcAft>
        <a:buSzPct val="171000"/>
        <a:buFont typeface="Gill Sans" charset="0"/>
        <a:buChar char="•"/>
        <a:defRPr sz="4300">
          <a:solidFill>
            <a:schemeClr val="tx1"/>
          </a:solidFill>
          <a:latin typeface="+mn-lt"/>
          <a:ea typeface="+mn-ea"/>
          <a:cs typeface="+mn-cs"/>
          <a:sym typeface="Gill Sans" charset="0"/>
        </a:defRPr>
      </a:lvl7pPr>
      <a:lvl8pPr marL="4109833" indent="-697659" algn="l" rtl="0" fontAlgn="base">
        <a:spcBef>
          <a:spcPts val="5194"/>
        </a:spcBef>
        <a:spcAft>
          <a:spcPct val="0"/>
        </a:spcAft>
        <a:buSzPct val="171000"/>
        <a:buFont typeface="Gill Sans" charset="0"/>
        <a:buChar char="•"/>
        <a:defRPr sz="4300">
          <a:solidFill>
            <a:schemeClr val="tx1"/>
          </a:solidFill>
          <a:latin typeface="+mn-lt"/>
          <a:ea typeface="+mn-ea"/>
          <a:cs typeface="+mn-cs"/>
          <a:sym typeface="Gill Sans" charset="0"/>
        </a:defRPr>
      </a:lvl8pPr>
      <a:lvl9pPr marL="4566476" indent="-697659" algn="l" rtl="0" fontAlgn="base">
        <a:spcBef>
          <a:spcPts val="5194"/>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739920" y="355599"/>
            <a:ext cx="20904199" cy="34417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13284205" y="3898905"/>
            <a:ext cx="9359902" cy="8547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964031"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1pPr>
      <a:lvl2pPr marL="1407995"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2pPr>
      <a:lvl3pPr marL="1851962"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3pPr>
      <a:lvl4pPr marL="2295920"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4pPr>
      <a:lvl5pPr marL="2739885"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5pPr>
      <a:lvl6pPr marL="3196535"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6pPr>
      <a:lvl7pPr marL="3653185"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7pPr>
      <a:lvl8pPr marL="4109833"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8pPr>
      <a:lvl9pPr marL="4566476"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1739899" y="3898905"/>
            <a:ext cx="10210800" cy="8547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1739920" y="355599"/>
            <a:ext cx="20904199" cy="34417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964031"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1pPr>
      <a:lvl2pPr marL="1407995"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2pPr>
      <a:lvl3pPr marL="1851962"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3pPr>
      <a:lvl4pPr marL="2295920"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4pPr>
      <a:lvl5pPr marL="2739885" indent="-697659"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5pPr>
      <a:lvl6pPr marL="3196535"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6pPr>
      <a:lvl7pPr marL="3653185"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7pPr>
      <a:lvl8pPr marL="4109833"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8pPr>
      <a:lvl9pPr marL="4566476" indent="-697659"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31"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132068447"/>
      </p:ext>
    </p:extLst>
  </p:cSld>
  <p:clrMap bg1="dk2" tx1="lt1" bg2="dk1" tx2="lt2" accent1="accent1" accent2="accent2" accent3="accent3" accent4="accent4" accent5="accent5" accent6="accent6" hlink="hlink" folHlink="folHlink"/>
  <p:sldLayoutIdLst>
    <p:sldLayoutId id="2147483841"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604375929"/>
      </p:ext>
    </p:extLst>
  </p:cSld>
  <p:clrMap bg1="dk2" tx1="lt1" bg2="dk1" tx2="lt2" accent1="accent1" accent2="accent2" accent3="accent3" accent4="accent4" accent5="accent5" accent6="accent6" hlink="hlink" folHlink="folHlink"/>
  <p:sldLayoutIdLst>
    <p:sldLayoutId id="2147483845"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750635668"/>
      </p:ext>
    </p:extLst>
  </p:cSld>
  <p:clrMap bg1="dk2" tx1="lt1" bg2="dk1" tx2="lt2" accent1="accent1" accent2="accent2" accent3="accent3" accent4="accent4" accent5="accent5" accent6="accent6" hlink="hlink" folHlink="folHlink"/>
  <p:sldLayoutIdLst>
    <p:sldLayoutId id="2147483849"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4083527368"/>
      </p:ext>
    </p:extLst>
  </p:cSld>
  <p:clrMap bg1="dk2" tx1="lt1" bg2="dk1" tx2="lt2" accent1="accent1" accent2="accent2" accent3="accent3" accent4="accent4" accent5="accent5" accent6="accent6" hlink="hlink" folHlink="folHlink"/>
  <p:sldLayoutIdLst>
    <p:sldLayoutId id="2147483851"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739920" y="355599"/>
            <a:ext cx="20904199" cy="34417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739920" y="3898905"/>
            <a:ext cx="20904199" cy="8547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1065516"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1pPr>
      <a:lvl2pPr marL="1509474"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2pPr>
      <a:lvl3pPr marL="1953439"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3pPr>
      <a:lvl4pPr marL="2397397"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4pPr>
      <a:lvl5pPr marL="2841361"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5pPr>
      <a:lvl6pPr marL="3298011"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6pPr>
      <a:lvl7pPr marL="3754661"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7pPr>
      <a:lvl8pPr marL="4211309"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8pPr>
      <a:lvl9pPr marL="4667953"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5" y="2298700"/>
            <a:ext cx="209042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5" y="7061200"/>
            <a:ext cx="20904200" cy="158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817009725"/>
      </p:ext>
    </p:extLst>
  </p:cSld>
  <p:clrMap bg1="dk2" tx1="lt1" bg2="dk1" tx2="lt2" accent1="accent1" accent2="accent2" accent3="accent3" accent4="accent4" accent5="accent5" accent6="accent6" hlink="hlink" folHlink="folHlink"/>
  <p:sldLayoutIdLst>
    <p:sldLayoutId id="2147483853"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61"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23"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477"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638"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71" indent="-342871"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884" indent="-285725"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01" indent="-228581"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058" indent="-228581"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219" indent="-228581"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61" algn="ctr" rtl="0" fontAlgn="base">
        <a:spcBef>
          <a:spcPct val="0"/>
        </a:spcBef>
        <a:spcAft>
          <a:spcPct val="0"/>
        </a:spcAft>
        <a:defRPr sz="4800">
          <a:solidFill>
            <a:schemeClr val="tx1"/>
          </a:solidFill>
          <a:latin typeface="+mn-lt"/>
          <a:ea typeface="+mn-ea"/>
          <a:cs typeface="+mn-cs"/>
          <a:sym typeface="Gill Sans" charset="0"/>
        </a:defRPr>
      </a:lvl6pPr>
      <a:lvl7pPr marL="914323" algn="ctr" rtl="0" fontAlgn="base">
        <a:spcBef>
          <a:spcPct val="0"/>
        </a:spcBef>
        <a:spcAft>
          <a:spcPct val="0"/>
        </a:spcAft>
        <a:defRPr sz="4800">
          <a:solidFill>
            <a:schemeClr val="tx1"/>
          </a:solidFill>
          <a:latin typeface="+mn-lt"/>
          <a:ea typeface="+mn-ea"/>
          <a:cs typeface="+mn-cs"/>
          <a:sym typeface="Gill Sans" charset="0"/>
        </a:defRPr>
      </a:lvl7pPr>
      <a:lvl8pPr marL="1371477" algn="ctr" rtl="0" fontAlgn="base">
        <a:spcBef>
          <a:spcPct val="0"/>
        </a:spcBef>
        <a:spcAft>
          <a:spcPct val="0"/>
        </a:spcAft>
        <a:defRPr sz="4800">
          <a:solidFill>
            <a:schemeClr val="tx1"/>
          </a:solidFill>
          <a:latin typeface="+mn-lt"/>
          <a:ea typeface="+mn-ea"/>
          <a:cs typeface="+mn-cs"/>
          <a:sym typeface="Gill Sans" charset="0"/>
        </a:defRPr>
      </a:lvl8pPr>
      <a:lvl9pPr marL="1828638"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61" rtl="0" eaLnBrk="1" latinLnBrk="0" hangingPunct="1">
        <a:defRPr sz="1900" kern="1200">
          <a:solidFill>
            <a:schemeClr val="tx1"/>
          </a:solidFill>
          <a:latin typeface="+mn-lt"/>
          <a:ea typeface="+mn-ea"/>
          <a:cs typeface="+mn-cs"/>
        </a:defRPr>
      </a:lvl1pPr>
      <a:lvl2pPr marL="457161" algn="l" defTabSz="457161" rtl="0" eaLnBrk="1" latinLnBrk="0" hangingPunct="1">
        <a:defRPr sz="1900" kern="1200">
          <a:solidFill>
            <a:schemeClr val="tx1"/>
          </a:solidFill>
          <a:latin typeface="+mn-lt"/>
          <a:ea typeface="+mn-ea"/>
          <a:cs typeface="+mn-cs"/>
        </a:defRPr>
      </a:lvl2pPr>
      <a:lvl3pPr marL="914323" algn="l" defTabSz="457161" rtl="0" eaLnBrk="1" latinLnBrk="0" hangingPunct="1">
        <a:defRPr sz="1900" kern="1200">
          <a:solidFill>
            <a:schemeClr val="tx1"/>
          </a:solidFill>
          <a:latin typeface="+mn-lt"/>
          <a:ea typeface="+mn-ea"/>
          <a:cs typeface="+mn-cs"/>
        </a:defRPr>
      </a:lvl3pPr>
      <a:lvl4pPr marL="1371477" algn="l" defTabSz="457161" rtl="0" eaLnBrk="1" latinLnBrk="0" hangingPunct="1">
        <a:defRPr sz="1900" kern="1200">
          <a:solidFill>
            <a:schemeClr val="tx1"/>
          </a:solidFill>
          <a:latin typeface="+mn-lt"/>
          <a:ea typeface="+mn-ea"/>
          <a:cs typeface="+mn-cs"/>
        </a:defRPr>
      </a:lvl4pPr>
      <a:lvl5pPr marL="1828638" algn="l" defTabSz="457161" rtl="0" eaLnBrk="1" latinLnBrk="0" hangingPunct="1">
        <a:defRPr sz="1900" kern="1200">
          <a:solidFill>
            <a:schemeClr val="tx1"/>
          </a:solidFill>
          <a:latin typeface="+mn-lt"/>
          <a:ea typeface="+mn-ea"/>
          <a:cs typeface="+mn-cs"/>
        </a:defRPr>
      </a:lvl5pPr>
      <a:lvl6pPr marL="2285800" algn="l" defTabSz="457161" rtl="0" eaLnBrk="1" latinLnBrk="0" hangingPunct="1">
        <a:defRPr sz="1900" kern="1200">
          <a:solidFill>
            <a:schemeClr val="tx1"/>
          </a:solidFill>
          <a:latin typeface="+mn-lt"/>
          <a:ea typeface="+mn-ea"/>
          <a:cs typeface="+mn-cs"/>
        </a:defRPr>
      </a:lvl6pPr>
      <a:lvl7pPr marL="2742961" algn="l" defTabSz="457161" rtl="0" eaLnBrk="1" latinLnBrk="0" hangingPunct="1">
        <a:defRPr sz="1900" kern="1200">
          <a:solidFill>
            <a:schemeClr val="tx1"/>
          </a:solidFill>
          <a:latin typeface="+mn-lt"/>
          <a:ea typeface="+mn-ea"/>
          <a:cs typeface="+mn-cs"/>
        </a:defRPr>
      </a:lvl7pPr>
      <a:lvl8pPr marL="3200120" algn="l" defTabSz="457161" rtl="0" eaLnBrk="1" latinLnBrk="0" hangingPunct="1">
        <a:defRPr sz="1900" kern="1200">
          <a:solidFill>
            <a:schemeClr val="tx1"/>
          </a:solidFill>
          <a:latin typeface="+mn-lt"/>
          <a:ea typeface="+mn-ea"/>
          <a:cs typeface="+mn-cs"/>
        </a:defRPr>
      </a:lvl8pPr>
      <a:lvl9pPr marL="3657277" algn="l" defTabSz="457161" rtl="0" eaLnBrk="1" latinLnBrk="0" hangingPunct="1">
        <a:defRPr sz="19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549976837"/>
      </p:ext>
    </p:extLst>
  </p:cSld>
  <p:clrMap bg1="dk2" tx1="lt1" bg2="dk1" tx2="lt2" accent1="accent1" accent2="accent2" accent3="accent3" accent4="accent4" accent5="accent5" accent6="accent6" hlink="hlink" folHlink="folHlink"/>
  <p:sldLayoutIdLst>
    <p:sldLayoutId id="2147483855"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191864378"/>
      </p:ext>
    </p:extLst>
  </p:cSld>
  <p:clrMap bg1="dk2" tx1="lt1" bg2="dk1" tx2="lt2" accent1="accent1" accent2="accent2" accent3="accent3" accent4="accent4" accent5="accent5" accent6="accent6" hlink="hlink" folHlink="folHlink"/>
  <p:sldLayoutIdLst>
    <p:sldLayoutId id="2147483857"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2548123342"/>
      </p:ext>
    </p:extLst>
  </p:cSld>
  <p:clrMap bg1="dk2" tx1="lt1" bg2="dk1" tx2="lt2" accent1="accent1" accent2="accent2" accent3="accent3" accent4="accent4" accent5="accent5" accent6="accent6" hlink="hlink" folHlink="folHlink"/>
  <p:sldLayoutIdLst>
    <p:sldLayoutId id="2147483859" r:id="rId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20" y="2298699"/>
            <a:ext cx="20904199"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20" y="7061200"/>
            <a:ext cx="20904199" cy="15874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832464849"/>
      </p:ext>
    </p:extLst>
  </p:cSld>
  <p:clrMap bg1="dk2" tx1="lt1" bg2="dk1" tx2="lt2" accent1="accent1" accent2="accent2" accent3="accent3" accent4="accent4" accent5="accent5" accent6="accent6" hlink="hlink" folHlink="folHlink"/>
  <p:sldLayoutIdLst>
    <p:sldLayoutId id="2147483861" r:id="rId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342486" indent="-342486" algn="ctr" rtl="0" eaLnBrk="0" fontAlgn="base" hangingPunct="0">
        <a:spcBef>
          <a:spcPct val="0"/>
        </a:spcBef>
        <a:spcAft>
          <a:spcPct val="0"/>
        </a:spcAft>
        <a:defRPr sz="4700">
          <a:solidFill>
            <a:schemeClr val="tx1"/>
          </a:solidFill>
          <a:latin typeface="+mn-lt"/>
          <a:ea typeface="+mn-ea"/>
          <a:cs typeface="+mn-cs"/>
          <a:sym typeface="Gill Sans" pitchFamily="-84" charset="0"/>
        </a:defRPr>
      </a:lvl1pPr>
      <a:lvl2pPr marL="742049" indent="-285404" algn="ctr" rtl="0" eaLnBrk="0" fontAlgn="base" hangingPunct="0">
        <a:spcBef>
          <a:spcPct val="0"/>
        </a:spcBef>
        <a:spcAft>
          <a:spcPct val="0"/>
        </a:spcAft>
        <a:defRPr sz="4700">
          <a:solidFill>
            <a:schemeClr val="tx1"/>
          </a:solidFill>
          <a:latin typeface="+mn-lt"/>
          <a:ea typeface="+mn-ea"/>
          <a:cs typeface="+mn-cs"/>
          <a:sym typeface="Gill Sans" pitchFamily="-84" charset="0"/>
        </a:defRPr>
      </a:lvl2pPr>
      <a:lvl3pPr marL="1141617"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3pPr>
      <a:lvl4pPr marL="1598274"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4pPr>
      <a:lvl5pPr marL="2054911"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5pPr>
      <a:lvl6pPr marL="456650" algn="ctr" rtl="0" fontAlgn="base">
        <a:spcBef>
          <a:spcPct val="0"/>
        </a:spcBef>
        <a:spcAft>
          <a:spcPct val="0"/>
        </a:spcAft>
        <a:defRPr sz="4700">
          <a:solidFill>
            <a:schemeClr val="tx1"/>
          </a:solidFill>
          <a:latin typeface="+mn-lt"/>
          <a:ea typeface="+mn-ea"/>
          <a:cs typeface="+mn-cs"/>
          <a:sym typeface="Gill Sans" charset="0"/>
        </a:defRPr>
      </a:lvl6pPr>
      <a:lvl7pPr marL="913298" algn="ctr" rtl="0" fontAlgn="base">
        <a:spcBef>
          <a:spcPct val="0"/>
        </a:spcBef>
        <a:spcAft>
          <a:spcPct val="0"/>
        </a:spcAft>
        <a:defRPr sz="4700">
          <a:solidFill>
            <a:schemeClr val="tx1"/>
          </a:solidFill>
          <a:latin typeface="+mn-lt"/>
          <a:ea typeface="+mn-ea"/>
          <a:cs typeface="+mn-cs"/>
          <a:sym typeface="Gill Sans" charset="0"/>
        </a:defRPr>
      </a:lvl7pPr>
      <a:lvl8pPr marL="1369943" algn="ctr" rtl="0" fontAlgn="base">
        <a:spcBef>
          <a:spcPct val="0"/>
        </a:spcBef>
        <a:spcAft>
          <a:spcPct val="0"/>
        </a:spcAft>
        <a:defRPr sz="4700">
          <a:solidFill>
            <a:schemeClr val="tx1"/>
          </a:solidFill>
          <a:latin typeface="+mn-lt"/>
          <a:ea typeface="+mn-ea"/>
          <a:cs typeface="+mn-cs"/>
          <a:sym typeface="Gill Sans" charset="0"/>
        </a:defRPr>
      </a:lvl8pPr>
      <a:lvl9pPr marL="1826589" algn="ctr" rtl="0" fontAlgn="base">
        <a:spcBef>
          <a:spcPct val="0"/>
        </a:spcBef>
        <a:spcAft>
          <a:spcPct val="0"/>
        </a:spcAft>
        <a:defRPr sz="47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739920" y="4178302"/>
            <a:ext cx="20904199" cy="53593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342486" indent="-342486" algn="ctr" rtl="0" eaLnBrk="0" fontAlgn="base" hangingPunct="0">
        <a:spcBef>
          <a:spcPct val="0"/>
        </a:spcBef>
        <a:spcAft>
          <a:spcPct val="0"/>
        </a:spcAft>
        <a:defRPr sz="4700">
          <a:solidFill>
            <a:schemeClr val="tx1"/>
          </a:solidFill>
          <a:latin typeface="+mn-lt"/>
          <a:ea typeface="+mn-ea"/>
          <a:cs typeface="+mn-cs"/>
          <a:sym typeface="Gill Sans" pitchFamily="-84" charset="0"/>
        </a:defRPr>
      </a:lvl1pPr>
      <a:lvl2pPr marL="742049" indent="-285404" algn="ctr" rtl="0" eaLnBrk="0" fontAlgn="base" hangingPunct="0">
        <a:spcBef>
          <a:spcPct val="0"/>
        </a:spcBef>
        <a:spcAft>
          <a:spcPct val="0"/>
        </a:spcAft>
        <a:defRPr sz="4700">
          <a:solidFill>
            <a:schemeClr val="tx1"/>
          </a:solidFill>
          <a:latin typeface="+mn-lt"/>
          <a:ea typeface="+mn-ea"/>
          <a:cs typeface="+mn-cs"/>
          <a:sym typeface="Gill Sans" pitchFamily="-84" charset="0"/>
        </a:defRPr>
      </a:lvl2pPr>
      <a:lvl3pPr marL="1141617"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3pPr>
      <a:lvl4pPr marL="1598274"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4pPr>
      <a:lvl5pPr marL="2054911"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5pPr>
      <a:lvl6pPr marL="456650" algn="ctr" rtl="0" fontAlgn="base">
        <a:spcBef>
          <a:spcPct val="0"/>
        </a:spcBef>
        <a:spcAft>
          <a:spcPct val="0"/>
        </a:spcAft>
        <a:defRPr sz="4700">
          <a:solidFill>
            <a:schemeClr val="tx1"/>
          </a:solidFill>
          <a:latin typeface="+mn-lt"/>
          <a:ea typeface="+mn-ea"/>
          <a:cs typeface="+mn-cs"/>
          <a:sym typeface="Gill Sans" charset="0"/>
        </a:defRPr>
      </a:lvl6pPr>
      <a:lvl7pPr marL="913298" algn="ctr" rtl="0" fontAlgn="base">
        <a:spcBef>
          <a:spcPct val="0"/>
        </a:spcBef>
        <a:spcAft>
          <a:spcPct val="0"/>
        </a:spcAft>
        <a:defRPr sz="4700">
          <a:solidFill>
            <a:schemeClr val="tx1"/>
          </a:solidFill>
          <a:latin typeface="+mn-lt"/>
          <a:ea typeface="+mn-ea"/>
          <a:cs typeface="+mn-cs"/>
          <a:sym typeface="Gill Sans" charset="0"/>
        </a:defRPr>
      </a:lvl7pPr>
      <a:lvl8pPr marL="1369943" algn="ctr" rtl="0" fontAlgn="base">
        <a:spcBef>
          <a:spcPct val="0"/>
        </a:spcBef>
        <a:spcAft>
          <a:spcPct val="0"/>
        </a:spcAft>
        <a:defRPr sz="4700">
          <a:solidFill>
            <a:schemeClr val="tx1"/>
          </a:solidFill>
          <a:latin typeface="+mn-lt"/>
          <a:ea typeface="+mn-ea"/>
          <a:cs typeface="+mn-cs"/>
          <a:sym typeface="Gill Sans" charset="0"/>
        </a:defRPr>
      </a:lvl8pPr>
      <a:lvl9pPr marL="1826589" algn="ctr" rtl="0" fontAlgn="base">
        <a:spcBef>
          <a:spcPct val="0"/>
        </a:spcBef>
        <a:spcAft>
          <a:spcPct val="0"/>
        </a:spcAft>
        <a:defRPr sz="47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739920" y="1778001"/>
            <a:ext cx="20904199" cy="10147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1065516" indent="-799136" algn="l" rtl="0" eaLnBrk="0" fontAlgn="base" hangingPunct="0">
        <a:spcBef>
          <a:spcPts val="7290"/>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1pPr>
      <a:lvl2pPr marL="1509474" indent="-799136" algn="l" rtl="0" eaLnBrk="0" fontAlgn="base" hangingPunct="0">
        <a:spcBef>
          <a:spcPts val="7290"/>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2pPr>
      <a:lvl3pPr marL="1953439" indent="-799136" algn="l" rtl="0" eaLnBrk="0" fontAlgn="base" hangingPunct="0">
        <a:spcBef>
          <a:spcPts val="7290"/>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3pPr>
      <a:lvl4pPr marL="2397397" indent="-799136" algn="l" rtl="0" eaLnBrk="0" fontAlgn="base" hangingPunct="0">
        <a:spcBef>
          <a:spcPts val="7290"/>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4pPr>
      <a:lvl5pPr marL="2841361" indent="-799136" algn="l" rtl="0" eaLnBrk="0" fontAlgn="base" hangingPunct="0">
        <a:spcBef>
          <a:spcPts val="7290"/>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5pPr>
      <a:lvl6pPr marL="3298011" indent="-799136" algn="l" rtl="0" fontAlgn="base">
        <a:spcBef>
          <a:spcPts val="7290"/>
        </a:spcBef>
        <a:spcAft>
          <a:spcPct val="0"/>
        </a:spcAft>
        <a:buSzPct val="171000"/>
        <a:buFont typeface="Gill Sans" charset="0"/>
        <a:buChar char="•"/>
        <a:defRPr sz="5800">
          <a:solidFill>
            <a:schemeClr val="tx1"/>
          </a:solidFill>
          <a:latin typeface="+mn-lt"/>
          <a:ea typeface="+mn-ea"/>
          <a:cs typeface="+mn-cs"/>
          <a:sym typeface="Gill Sans" charset="0"/>
        </a:defRPr>
      </a:lvl6pPr>
      <a:lvl7pPr marL="3754661" indent="-799136" algn="l" rtl="0" fontAlgn="base">
        <a:spcBef>
          <a:spcPts val="7290"/>
        </a:spcBef>
        <a:spcAft>
          <a:spcPct val="0"/>
        </a:spcAft>
        <a:buSzPct val="171000"/>
        <a:buFont typeface="Gill Sans" charset="0"/>
        <a:buChar char="•"/>
        <a:defRPr sz="5800">
          <a:solidFill>
            <a:schemeClr val="tx1"/>
          </a:solidFill>
          <a:latin typeface="+mn-lt"/>
          <a:ea typeface="+mn-ea"/>
          <a:cs typeface="+mn-cs"/>
          <a:sym typeface="Gill Sans" charset="0"/>
        </a:defRPr>
      </a:lvl7pPr>
      <a:lvl8pPr marL="4211309" indent="-799136" algn="l" rtl="0" fontAlgn="base">
        <a:spcBef>
          <a:spcPts val="7290"/>
        </a:spcBef>
        <a:spcAft>
          <a:spcPct val="0"/>
        </a:spcAft>
        <a:buSzPct val="171000"/>
        <a:buFont typeface="Gill Sans" charset="0"/>
        <a:buChar char="•"/>
        <a:defRPr sz="5800">
          <a:solidFill>
            <a:schemeClr val="tx1"/>
          </a:solidFill>
          <a:latin typeface="+mn-lt"/>
          <a:ea typeface="+mn-ea"/>
          <a:cs typeface="+mn-cs"/>
          <a:sym typeface="Gill Sans" charset="0"/>
        </a:defRPr>
      </a:lvl8pPr>
      <a:lvl9pPr marL="4667953" indent="-799136" algn="l" rtl="0" fontAlgn="base">
        <a:spcBef>
          <a:spcPts val="729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739920" y="10363201"/>
            <a:ext cx="20904199" cy="23875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342486" indent="-342486" algn="ctr" rtl="0" eaLnBrk="0" fontAlgn="base" hangingPunct="0">
        <a:spcBef>
          <a:spcPct val="0"/>
        </a:spcBef>
        <a:spcAft>
          <a:spcPct val="0"/>
        </a:spcAft>
        <a:defRPr sz="4700">
          <a:solidFill>
            <a:schemeClr val="tx1"/>
          </a:solidFill>
          <a:latin typeface="+mn-lt"/>
          <a:ea typeface="+mn-ea"/>
          <a:cs typeface="+mn-cs"/>
          <a:sym typeface="Gill Sans" pitchFamily="-84" charset="0"/>
        </a:defRPr>
      </a:lvl1pPr>
      <a:lvl2pPr marL="742049" indent="-285404" algn="ctr" rtl="0" eaLnBrk="0" fontAlgn="base" hangingPunct="0">
        <a:spcBef>
          <a:spcPct val="0"/>
        </a:spcBef>
        <a:spcAft>
          <a:spcPct val="0"/>
        </a:spcAft>
        <a:defRPr sz="4700">
          <a:solidFill>
            <a:schemeClr val="tx1"/>
          </a:solidFill>
          <a:latin typeface="+mn-lt"/>
          <a:ea typeface="+mn-ea"/>
          <a:cs typeface="+mn-cs"/>
          <a:sym typeface="Gill Sans" pitchFamily="-84" charset="0"/>
        </a:defRPr>
      </a:lvl2pPr>
      <a:lvl3pPr marL="1141617"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3pPr>
      <a:lvl4pPr marL="1598274"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4pPr>
      <a:lvl5pPr marL="2054911"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5pPr>
      <a:lvl6pPr marL="456650" algn="ctr" rtl="0" fontAlgn="base">
        <a:spcBef>
          <a:spcPct val="0"/>
        </a:spcBef>
        <a:spcAft>
          <a:spcPct val="0"/>
        </a:spcAft>
        <a:defRPr sz="4700">
          <a:solidFill>
            <a:schemeClr val="tx1"/>
          </a:solidFill>
          <a:latin typeface="+mn-lt"/>
          <a:ea typeface="+mn-ea"/>
          <a:cs typeface="+mn-cs"/>
          <a:sym typeface="Gill Sans" charset="0"/>
        </a:defRPr>
      </a:lvl6pPr>
      <a:lvl7pPr marL="913298" algn="ctr" rtl="0" fontAlgn="base">
        <a:spcBef>
          <a:spcPct val="0"/>
        </a:spcBef>
        <a:spcAft>
          <a:spcPct val="0"/>
        </a:spcAft>
        <a:defRPr sz="4700">
          <a:solidFill>
            <a:schemeClr val="tx1"/>
          </a:solidFill>
          <a:latin typeface="+mn-lt"/>
          <a:ea typeface="+mn-ea"/>
          <a:cs typeface="+mn-cs"/>
          <a:sym typeface="Gill Sans" charset="0"/>
        </a:defRPr>
      </a:lvl7pPr>
      <a:lvl8pPr marL="1369943" algn="ctr" rtl="0" fontAlgn="base">
        <a:spcBef>
          <a:spcPct val="0"/>
        </a:spcBef>
        <a:spcAft>
          <a:spcPct val="0"/>
        </a:spcAft>
        <a:defRPr sz="4700">
          <a:solidFill>
            <a:schemeClr val="tx1"/>
          </a:solidFill>
          <a:latin typeface="+mn-lt"/>
          <a:ea typeface="+mn-ea"/>
          <a:cs typeface="+mn-cs"/>
          <a:sym typeface="Gill Sans" charset="0"/>
        </a:defRPr>
      </a:lvl8pPr>
      <a:lvl9pPr marL="1826589" algn="ctr" rtl="0" fontAlgn="base">
        <a:spcBef>
          <a:spcPct val="0"/>
        </a:spcBef>
        <a:spcAft>
          <a:spcPct val="0"/>
        </a:spcAft>
        <a:defRPr sz="47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739920" y="10363201"/>
            <a:ext cx="20904199" cy="23875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342486" indent="-342486" algn="ctr" rtl="0" eaLnBrk="0" fontAlgn="base" hangingPunct="0">
        <a:spcBef>
          <a:spcPct val="0"/>
        </a:spcBef>
        <a:spcAft>
          <a:spcPct val="0"/>
        </a:spcAft>
        <a:defRPr sz="4700">
          <a:solidFill>
            <a:schemeClr val="tx1"/>
          </a:solidFill>
          <a:latin typeface="+mn-lt"/>
          <a:ea typeface="+mn-ea"/>
          <a:cs typeface="+mn-cs"/>
          <a:sym typeface="Gill Sans" pitchFamily="-84" charset="0"/>
        </a:defRPr>
      </a:lvl1pPr>
      <a:lvl2pPr marL="742049" indent="-285404" algn="ctr" rtl="0" eaLnBrk="0" fontAlgn="base" hangingPunct="0">
        <a:spcBef>
          <a:spcPct val="0"/>
        </a:spcBef>
        <a:spcAft>
          <a:spcPct val="0"/>
        </a:spcAft>
        <a:defRPr sz="4700">
          <a:solidFill>
            <a:schemeClr val="tx1"/>
          </a:solidFill>
          <a:latin typeface="+mn-lt"/>
          <a:ea typeface="+mn-ea"/>
          <a:cs typeface="+mn-cs"/>
          <a:sym typeface="Gill Sans" pitchFamily="-84" charset="0"/>
        </a:defRPr>
      </a:lvl2pPr>
      <a:lvl3pPr marL="1141617"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3pPr>
      <a:lvl4pPr marL="1598274"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4pPr>
      <a:lvl5pPr marL="2054911" indent="-228324" algn="ctr" rtl="0" eaLnBrk="0" fontAlgn="base" hangingPunct="0">
        <a:spcBef>
          <a:spcPct val="0"/>
        </a:spcBef>
        <a:spcAft>
          <a:spcPct val="0"/>
        </a:spcAft>
        <a:defRPr sz="4700">
          <a:solidFill>
            <a:schemeClr val="tx1"/>
          </a:solidFill>
          <a:latin typeface="+mn-lt"/>
          <a:ea typeface="+mn-ea"/>
          <a:cs typeface="+mn-cs"/>
          <a:sym typeface="Gill Sans" pitchFamily="-84" charset="0"/>
        </a:defRPr>
      </a:lvl5pPr>
      <a:lvl6pPr marL="456650" algn="ctr" rtl="0" fontAlgn="base">
        <a:spcBef>
          <a:spcPct val="0"/>
        </a:spcBef>
        <a:spcAft>
          <a:spcPct val="0"/>
        </a:spcAft>
        <a:defRPr sz="4700">
          <a:solidFill>
            <a:schemeClr val="tx1"/>
          </a:solidFill>
          <a:latin typeface="+mn-lt"/>
          <a:ea typeface="+mn-ea"/>
          <a:cs typeface="+mn-cs"/>
          <a:sym typeface="Gill Sans" charset="0"/>
        </a:defRPr>
      </a:lvl6pPr>
      <a:lvl7pPr marL="913298" algn="ctr" rtl="0" fontAlgn="base">
        <a:spcBef>
          <a:spcPct val="0"/>
        </a:spcBef>
        <a:spcAft>
          <a:spcPct val="0"/>
        </a:spcAft>
        <a:defRPr sz="4700">
          <a:solidFill>
            <a:schemeClr val="tx1"/>
          </a:solidFill>
          <a:latin typeface="+mn-lt"/>
          <a:ea typeface="+mn-ea"/>
          <a:cs typeface="+mn-cs"/>
          <a:sym typeface="Gill Sans" charset="0"/>
        </a:defRPr>
      </a:lvl7pPr>
      <a:lvl8pPr marL="1369943" algn="ctr" rtl="0" fontAlgn="base">
        <a:spcBef>
          <a:spcPct val="0"/>
        </a:spcBef>
        <a:spcAft>
          <a:spcPct val="0"/>
        </a:spcAft>
        <a:defRPr sz="4700">
          <a:solidFill>
            <a:schemeClr val="tx1"/>
          </a:solidFill>
          <a:latin typeface="+mn-lt"/>
          <a:ea typeface="+mn-ea"/>
          <a:cs typeface="+mn-cs"/>
          <a:sym typeface="Gill Sans" charset="0"/>
        </a:defRPr>
      </a:lvl8pPr>
      <a:lvl9pPr marL="1826589" algn="ctr" rtl="0" fontAlgn="base">
        <a:spcBef>
          <a:spcPct val="0"/>
        </a:spcBef>
        <a:spcAft>
          <a:spcPct val="0"/>
        </a:spcAft>
        <a:defRPr sz="47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739917" y="2146300"/>
            <a:ext cx="12547601"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1739917" y="6896101"/>
            <a:ext cx="12547601"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94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94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94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94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94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94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94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94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9400">
          <a:solidFill>
            <a:schemeClr val="tx1"/>
          </a:solidFill>
          <a:latin typeface="Gill Sans" charset="0"/>
          <a:ea typeface="ヒラギノ角ゴ ProN W3" charset="0"/>
          <a:cs typeface="ヒラギノ角ゴ ProN W3" charset="0"/>
          <a:sym typeface="Gill Sans" charset="0"/>
        </a:defRPr>
      </a:lvl9pPr>
    </p:titleStyle>
    <p:bodyStyle>
      <a:lvl1pPr marL="342486" indent="-342486" algn="ctr" rtl="0" eaLnBrk="0" fontAlgn="base" hangingPunct="0">
        <a:spcBef>
          <a:spcPct val="0"/>
        </a:spcBef>
        <a:spcAft>
          <a:spcPct val="0"/>
        </a:spcAft>
        <a:defRPr sz="4500">
          <a:solidFill>
            <a:schemeClr val="tx1"/>
          </a:solidFill>
          <a:latin typeface="+mn-lt"/>
          <a:ea typeface="+mn-ea"/>
          <a:cs typeface="+mn-cs"/>
          <a:sym typeface="Gill Sans" pitchFamily="-84" charset="0"/>
        </a:defRPr>
      </a:lvl1pPr>
      <a:lvl2pPr marL="742049" indent="-285404" algn="ctr" rtl="0" eaLnBrk="0" fontAlgn="base" hangingPunct="0">
        <a:spcBef>
          <a:spcPct val="0"/>
        </a:spcBef>
        <a:spcAft>
          <a:spcPct val="0"/>
        </a:spcAft>
        <a:defRPr sz="4500">
          <a:solidFill>
            <a:schemeClr val="tx1"/>
          </a:solidFill>
          <a:latin typeface="+mn-lt"/>
          <a:ea typeface="+mn-ea"/>
          <a:cs typeface="+mn-cs"/>
          <a:sym typeface="Gill Sans" pitchFamily="-84" charset="0"/>
        </a:defRPr>
      </a:lvl2pPr>
      <a:lvl3pPr marL="1141617" indent="-228324" algn="ctr" rtl="0" eaLnBrk="0" fontAlgn="base" hangingPunct="0">
        <a:spcBef>
          <a:spcPct val="0"/>
        </a:spcBef>
        <a:spcAft>
          <a:spcPct val="0"/>
        </a:spcAft>
        <a:defRPr sz="4500">
          <a:solidFill>
            <a:schemeClr val="tx1"/>
          </a:solidFill>
          <a:latin typeface="+mn-lt"/>
          <a:ea typeface="+mn-ea"/>
          <a:cs typeface="+mn-cs"/>
          <a:sym typeface="Gill Sans" pitchFamily="-84" charset="0"/>
        </a:defRPr>
      </a:lvl3pPr>
      <a:lvl4pPr marL="1598274" indent="-228324" algn="ctr" rtl="0" eaLnBrk="0" fontAlgn="base" hangingPunct="0">
        <a:spcBef>
          <a:spcPct val="0"/>
        </a:spcBef>
        <a:spcAft>
          <a:spcPct val="0"/>
        </a:spcAft>
        <a:defRPr sz="4500">
          <a:solidFill>
            <a:schemeClr val="tx1"/>
          </a:solidFill>
          <a:latin typeface="+mn-lt"/>
          <a:ea typeface="+mn-ea"/>
          <a:cs typeface="+mn-cs"/>
          <a:sym typeface="Gill Sans" pitchFamily="-84" charset="0"/>
        </a:defRPr>
      </a:lvl4pPr>
      <a:lvl5pPr marL="2054911" indent="-228324" algn="ctr" rtl="0" eaLnBrk="0" fontAlgn="base" hangingPunct="0">
        <a:spcBef>
          <a:spcPct val="0"/>
        </a:spcBef>
        <a:spcAft>
          <a:spcPct val="0"/>
        </a:spcAft>
        <a:defRPr sz="4500">
          <a:solidFill>
            <a:schemeClr val="tx1"/>
          </a:solidFill>
          <a:latin typeface="+mn-lt"/>
          <a:ea typeface="+mn-ea"/>
          <a:cs typeface="+mn-cs"/>
          <a:sym typeface="Gill Sans" pitchFamily="-84" charset="0"/>
        </a:defRPr>
      </a:lvl5pPr>
      <a:lvl6pPr marL="456650" algn="ctr" rtl="0" fontAlgn="base">
        <a:spcBef>
          <a:spcPct val="0"/>
        </a:spcBef>
        <a:spcAft>
          <a:spcPct val="0"/>
        </a:spcAft>
        <a:defRPr sz="4500">
          <a:solidFill>
            <a:schemeClr val="tx1"/>
          </a:solidFill>
          <a:latin typeface="+mn-lt"/>
          <a:ea typeface="+mn-ea"/>
          <a:cs typeface="+mn-cs"/>
          <a:sym typeface="Gill Sans" charset="0"/>
        </a:defRPr>
      </a:lvl6pPr>
      <a:lvl7pPr marL="913298" algn="ctr" rtl="0" fontAlgn="base">
        <a:spcBef>
          <a:spcPct val="0"/>
        </a:spcBef>
        <a:spcAft>
          <a:spcPct val="0"/>
        </a:spcAft>
        <a:defRPr sz="4500">
          <a:solidFill>
            <a:schemeClr val="tx1"/>
          </a:solidFill>
          <a:latin typeface="+mn-lt"/>
          <a:ea typeface="+mn-ea"/>
          <a:cs typeface="+mn-cs"/>
          <a:sym typeface="Gill Sans" charset="0"/>
        </a:defRPr>
      </a:lvl7pPr>
      <a:lvl8pPr marL="1369943" algn="ctr" rtl="0" fontAlgn="base">
        <a:spcBef>
          <a:spcPct val="0"/>
        </a:spcBef>
        <a:spcAft>
          <a:spcPct val="0"/>
        </a:spcAft>
        <a:defRPr sz="4500">
          <a:solidFill>
            <a:schemeClr val="tx1"/>
          </a:solidFill>
          <a:latin typeface="+mn-lt"/>
          <a:ea typeface="+mn-ea"/>
          <a:cs typeface="+mn-cs"/>
          <a:sym typeface="Gill Sans" charset="0"/>
        </a:defRPr>
      </a:lvl8pPr>
      <a:lvl9pPr marL="1826589" algn="ctr" rtl="0" fontAlgn="base">
        <a:spcBef>
          <a:spcPct val="0"/>
        </a:spcBef>
        <a:spcAft>
          <a:spcPct val="0"/>
        </a:spcAft>
        <a:defRPr sz="45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739917" y="2146300"/>
            <a:ext cx="12547601"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1739917" y="6896101"/>
            <a:ext cx="12547601"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94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94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94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94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94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94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94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94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9400">
          <a:solidFill>
            <a:schemeClr val="tx1"/>
          </a:solidFill>
          <a:latin typeface="Gill Sans" charset="0"/>
          <a:ea typeface="ヒラギノ角ゴ ProN W3" charset="0"/>
          <a:cs typeface="ヒラギノ角ゴ ProN W3" charset="0"/>
          <a:sym typeface="Gill Sans" charset="0"/>
        </a:defRPr>
      </a:lvl9pPr>
    </p:titleStyle>
    <p:bodyStyle>
      <a:lvl1pPr marL="342486" indent="-342486" algn="ctr" rtl="0" eaLnBrk="0" fontAlgn="base" hangingPunct="0">
        <a:spcBef>
          <a:spcPct val="0"/>
        </a:spcBef>
        <a:spcAft>
          <a:spcPct val="0"/>
        </a:spcAft>
        <a:defRPr sz="4500">
          <a:solidFill>
            <a:schemeClr val="tx1"/>
          </a:solidFill>
          <a:latin typeface="+mn-lt"/>
          <a:ea typeface="+mn-ea"/>
          <a:cs typeface="+mn-cs"/>
          <a:sym typeface="Gill Sans" pitchFamily="-84" charset="0"/>
        </a:defRPr>
      </a:lvl1pPr>
      <a:lvl2pPr marL="742049" indent="-285404" algn="ctr" rtl="0" eaLnBrk="0" fontAlgn="base" hangingPunct="0">
        <a:spcBef>
          <a:spcPct val="0"/>
        </a:spcBef>
        <a:spcAft>
          <a:spcPct val="0"/>
        </a:spcAft>
        <a:defRPr sz="4500">
          <a:solidFill>
            <a:schemeClr val="tx1"/>
          </a:solidFill>
          <a:latin typeface="+mn-lt"/>
          <a:ea typeface="+mn-ea"/>
          <a:cs typeface="+mn-cs"/>
          <a:sym typeface="Gill Sans" pitchFamily="-84" charset="0"/>
        </a:defRPr>
      </a:lvl2pPr>
      <a:lvl3pPr marL="1141617" indent="-228324" algn="ctr" rtl="0" eaLnBrk="0" fontAlgn="base" hangingPunct="0">
        <a:spcBef>
          <a:spcPct val="0"/>
        </a:spcBef>
        <a:spcAft>
          <a:spcPct val="0"/>
        </a:spcAft>
        <a:defRPr sz="4500">
          <a:solidFill>
            <a:schemeClr val="tx1"/>
          </a:solidFill>
          <a:latin typeface="+mn-lt"/>
          <a:ea typeface="+mn-ea"/>
          <a:cs typeface="+mn-cs"/>
          <a:sym typeface="Gill Sans" pitchFamily="-84" charset="0"/>
        </a:defRPr>
      </a:lvl3pPr>
      <a:lvl4pPr marL="1598274" indent="-228324" algn="ctr" rtl="0" eaLnBrk="0" fontAlgn="base" hangingPunct="0">
        <a:spcBef>
          <a:spcPct val="0"/>
        </a:spcBef>
        <a:spcAft>
          <a:spcPct val="0"/>
        </a:spcAft>
        <a:defRPr sz="4500">
          <a:solidFill>
            <a:schemeClr val="tx1"/>
          </a:solidFill>
          <a:latin typeface="+mn-lt"/>
          <a:ea typeface="+mn-ea"/>
          <a:cs typeface="+mn-cs"/>
          <a:sym typeface="Gill Sans" pitchFamily="-84" charset="0"/>
        </a:defRPr>
      </a:lvl4pPr>
      <a:lvl5pPr marL="2054911" indent="-228324" algn="ctr" rtl="0" eaLnBrk="0" fontAlgn="base" hangingPunct="0">
        <a:spcBef>
          <a:spcPct val="0"/>
        </a:spcBef>
        <a:spcAft>
          <a:spcPct val="0"/>
        </a:spcAft>
        <a:defRPr sz="4500">
          <a:solidFill>
            <a:schemeClr val="tx1"/>
          </a:solidFill>
          <a:latin typeface="+mn-lt"/>
          <a:ea typeface="+mn-ea"/>
          <a:cs typeface="+mn-cs"/>
          <a:sym typeface="Gill Sans" pitchFamily="-84" charset="0"/>
        </a:defRPr>
      </a:lvl5pPr>
      <a:lvl6pPr marL="456650" algn="ctr" rtl="0" fontAlgn="base">
        <a:spcBef>
          <a:spcPct val="0"/>
        </a:spcBef>
        <a:spcAft>
          <a:spcPct val="0"/>
        </a:spcAft>
        <a:defRPr sz="4500">
          <a:solidFill>
            <a:schemeClr val="tx1"/>
          </a:solidFill>
          <a:latin typeface="+mn-lt"/>
          <a:ea typeface="+mn-ea"/>
          <a:cs typeface="+mn-cs"/>
          <a:sym typeface="Gill Sans" charset="0"/>
        </a:defRPr>
      </a:lvl6pPr>
      <a:lvl7pPr marL="913298" algn="ctr" rtl="0" fontAlgn="base">
        <a:spcBef>
          <a:spcPct val="0"/>
        </a:spcBef>
        <a:spcAft>
          <a:spcPct val="0"/>
        </a:spcAft>
        <a:defRPr sz="4500">
          <a:solidFill>
            <a:schemeClr val="tx1"/>
          </a:solidFill>
          <a:latin typeface="+mn-lt"/>
          <a:ea typeface="+mn-ea"/>
          <a:cs typeface="+mn-cs"/>
          <a:sym typeface="Gill Sans" charset="0"/>
        </a:defRPr>
      </a:lvl7pPr>
      <a:lvl8pPr marL="1369943" algn="ctr" rtl="0" fontAlgn="base">
        <a:spcBef>
          <a:spcPct val="0"/>
        </a:spcBef>
        <a:spcAft>
          <a:spcPct val="0"/>
        </a:spcAft>
        <a:defRPr sz="4500">
          <a:solidFill>
            <a:schemeClr val="tx1"/>
          </a:solidFill>
          <a:latin typeface="+mn-lt"/>
          <a:ea typeface="+mn-ea"/>
          <a:cs typeface="+mn-cs"/>
          <a:sym typeface="Gill Sans" charset="0"/>
        </a:defRPr>
      </a:lvl8pPr>
      <a:lvl9pPr marL="1826589" algn="ctr" rtl="0" fontAlgn="base">
        <a:spcBef>
          <a:spcPct val="0"/>
        </a:spcBef>
        <a:spcAft>
          <a:spcPct val="0"/>
        </a:spcAft>
        <a:defRPr sz="45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2489216" y="355599"/>
            <a:ext cx="19405601" cy="34417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39" tIns="50739" rIns="50739" bIns="5073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118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800">
          <a:solidFill>
            <a:schemeClr val="tx1"/>
          </a:solidFill>
          <a:latin typeface="Gill Sans" charset="0"/>
          <a:ea typeface="ヒラギノ角ゴ ProN W3" charset="0"/>
          <a:cs typeface="ヒラギノ角ゴ ProN W3" charset="0"/>
          <a:sym typeface="Gill Sans" pitchFamily="-84" charset="0"/>
        </a:defRPr>
      </a:lvl5pPr>
      <a:lvl6pPr marL="45665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3298"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69943"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6589"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1116251"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1pPr>
      <a:lvl2pPr marL="1560216"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2pPr>
      <a:lvl3pPr marL="2004174"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3pPr>
      <a:lvl4pPr marL="2448136"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4pPr>
      <a:lvl5pPr marL="2892101" indent="-799136" algn="l" rtl="0" eaLnBrk="0" fontAlgn="base" hangingPunct="0">
        <a:spcBef>
          <a:spcPts val="5194"/>
        </a:spcBef>
        <a:spcAft>
          <a:spcPct val="0"/>
        </a:spcAft>
        <a:buSzPct val="171000"/>
        <a:buFont typeface="Gill Sans" pitchFamily="-84" charset="0"/>
        <a:buChar char="•"/>
        <a:defRPr sz="5800">
          <a:solidFill>
            <a:schemeClr val="tx1"/>
          </a:solidFill>
          <a:latin typeface="+mn-lt"/>
          <a:ea typeface="+mn-ea"/>
          <a:cs typeface="+mn-cs"/>
          <a:sym typeface="Gill Sans" pitchFamily="-84" charset="0"/>
        </a:defRPr>
      </a:lvl5pPr>
      <a:lvl6pPr marL="3348751"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6pPr>
      <a:lvl7pPr marL="3805401"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7pPr>
      <a:lvl8pPr marL="4262046"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8pPr>
      <a:lvl9pPr marL="4718692" indent="-799136" algn="l" rtl="0" fontAlgn="base">
        <a:spcBef>
          <a:spcPts val="5194"/>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6650" rtl="0" eaLnBrk="1" latinLnBrk="0" hangingPunct="1">
        <a:defRPr sz="1900" kern="1200">
          <a:solidFill>
            <a:schemeClr val="tx1"/>
          </a:solidFill>
          <a:latin typeface="+mn-lt"/>
          <a:ea typeface="+mn-ea"/>
          <a:cs typeface="+mn-cs"/>
        </a:defRPr>
      </a:lvl1pPr>
      <a:lvl2pPr marL="456650" algn="l" defTabSz="456650" rtl="0" eaLnBrk="1" latinLnBrk="0" hangingPunct="1">
        <a:defRPr sz="1900" kern="1200">
          <a:solidFill>
            <a:schemeClr val="tx1"/>
          </a:solidFill>
          <a:latin typeface="+mn-lt"/>
          <a:ea typeface="+mn-ea"/>
          <a:cs typeface="+mn-cs"/>
        </a:defRPr>
      </a:lvl2pPr>
      <a:lvl3pPr marL="913298" algn="l" defTabSz="456650" rtl="0" eaLnBrk="1" latinLnBrk="0" hangingPunct="1">
        <a:defRPr sz="1900" kern="1200">
          <a:solidFill>
            <a:schemeClr val="tx1"/>
          </a:solidFill>
          <a:latin typeface="+mn-lt"/>
          <a:ea typeface="+mn-ea"/>
          <a:cs typeface="+mn-cs"/>
        </a:defRPr>
      </a:lvl3pPr>
      <a:lvl4pPr marL="1369943" algn="l" defTabSz="456650" rtl="0" eaLnBrk="1" latinLnBrk="0" hangingPunct="1">
        <a:defRPr sz="1900" kern="1200">
          <a:solidFill>
            <a:schemeClr val="tx1"/>
          </a:solidFill>
          <a:latin typeface="+mn-lt"/>
          <a:ea typeface="+mn-ea"/>
          <a:cs typeface="+mn-cs"/>
        </a:defRPr>
      </a:lvl4pPr>
      <a:lvl5pPr marL="1826589" algn="l" defTabSz="456650" rtl="0" eaLnBrk="1" latinLnBrk="0" hangingPunct="1">
        <a:defRPr sz="1900" kern="1200">
          <a:solidFill>
            <a:schemeClr val="tx1"/>
          </a:solidFill>
          <a:latin typeface="+mn-lt"/>
          <a:ea typeface="+mn-ea"/>
          <a:cs typeface="+mn-cs"/>
        </a:defRPr>
      </a:lvl5pPr>
      <a:lvl6pPr marL="2283237" algn="l" defTabSz="456650" rtl="0" eaLnBrk="1" latinLnBrk="0" hangingPunct="1">
        <a:defRPr sz="1900" kern="1200">
          <a:solidFill>
            <a:schemeClr val="tx1"/>
          </a:solidFill>
          <a:latin typeface="+mn-lt"/>
          <a:ea typeface="+mn-ea"/>
          <a:cs typeface="+mn-cs"/>
        </a:defRPr>
      </a:lvl6pPr>
      <a:lvl7pPr marL="2739885" algn="l" defTabSz="456650" rtl="0" eaLnBrk="1" latinLnBrk="0" hangingPunct="1">
        <a:defRPr sz="1900" kern="1200">
          <a:solidFill>
            <a:schemeClr val="tx1"/>
          </a:solidFill>
          <a:latin typeface="+mn-lt"/>
          <a:ea typeface="+mn-ea"/>
          <a:cs typeface="+mn-cs"/>
        </a:defRPr>
      </a:lvl7pPr>
      <a:lvl8pPr marL="3196535" algn="l" defTabSz="456650" rtl="0" eaLnBrk="1" latinLnBrk="0" hangingPunct="1">
        <a:defRPr sz="1900" kern="1200">
          <a:solidFill>
            <a:schemeClr val="tx1"/>
          </a:solidFill>
          <a:latin typeface="+mn-lt"/>
          <a:ea typeface="+mn-ea"/>
          <a:cs typeface="+mn-cs"/>
        </a:defRPr>
      </a:lvl8pPr>
      <a:lvl9pPr marL="3653185" algn="l" defTabSz="45665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161.xml"/><Relationship Id="rId7" Type="http://schemas.openxmlformats.org/officeDocument/2006/relationships/image" Target="../media/image9.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2.xml"/><Relationship Id="rId7" Type="http://schemas.openxmlformats.org/officeDocument/2006/relationships/image" Target="../media/image2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3.xml"/><Relationship Id="rId7" Type="http://schemas.openxmlformats.org/officeDocument/2006/relationships/image" Target="../media/image28.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4.xml"/><Relationship Id="rId7" Type="http://schemas.openxmlformats.org/officeDocument/2006/relationships/image" Target="../media/image29.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0.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microsoft.com/office/2007/relationships/media" Target="file:///C:\Users\mary\Desktop\Wekiva%20Parkway\FDOT%20Wekiva%20Pkwy\Public%20Meetings\Section%203%20Pub%20Mtg%20071113\Animation\Sequence%2002(compressed.mp4" TargetMode="External"/><Relationship Id="rId1" Type="http://schemas.openxmlformats.org/officeDocument/2006/relationships/video" Target="NULL" TargetMode="Externa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58.xml"/><Relationship Id="rId7" Type="http://schemas.openxmlformats.org/officeDocument/2006/relationships/image" Target="../media/image32.w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hyperlink" Target="http://www.wekivaparkway.co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8.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hyperlink" Target="mailto:Jacqueline.paramore@dot.state.fl.us" TargetMode="External"/><Relationship Id="rId4" Type="http://schemas.openxmlformats.org/officeDocument/2006/relationships/notesSlide" Target="../notesSlides/notesSlide2.xml"/><Relationship Id="rId9" Type="http://schemas.openxmlformats.org/officeDocument/2006/relationships/hyperlink" Target="mailto:Jennifer.taylor@dot.state.fl.us"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8.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8.xml"/><Relationship Id="rId7" Type="http://schemas.openxmlformats.org/officeDocument/2006/relationships/image" Target="../media/image34.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8.xml"/><Relationship Id="rId7" Type="http://schemas.openxmlformats.org/officeDocument/2006/relationships/image" Target="../media/image34.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161.xml"/><Relationship Id="rId7" Type="http://schemas.openxmlformats.org/officeDocument/2006/relationships/image" Target="../media/image35.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23.xml"/><Relationship Id="rId9" Type="http://schemas.openxmlformats.org/officeDocument/2006/relationships/image" Target="../media/image37.jp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8.xml"/><Relationship Id="rId7" Type="http://schemas.openxmlformats.org/officeDocument/2006/relationships/image" Target="../media/image38.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8.xml"/><Relationship Id="rId7" Type="http://schemas.openxmlformats.org/officeDocument/2006/relationships/image" Target="../media/image39.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8.xml"/><Relationship Id="rId7" Type="http://schemas.openxmlformats.org/officeDocument/2006/relationships/image" Target="../media/image40.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8.emf"/><Relationship Id="rId12"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jpe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42.jpeg"/><Relationship Id="rId4" Type="http://schemas.openxmlformats.org/officeDocument/2006/relationships/notesSlide" Target="../notesSlides/notesSlide27.xml"/><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9.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56.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4.jp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11" Type="http://schemas.openxmlformats.org/officeDocument/2006/relationships/image" Target="../media/image17.jpeg"/><Relationship Id="rId5" Type="http://schemas.openxmlformats.org/officeDocument/2006/relationships/image" Target="../media/image5.png"/><Relationship Id="rId10" Type="http://schemas.openxmlformats.org/officeDocument/2006/relationships/image" Target="../media/image16.jpeg"/><Relationship Id="rId4" Type="http://schemas.openxmlformats.org/officeDocument/2006/relationships/notesSlide" Target="../notesSlides/notesSlide5.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155.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157.xml"/><Relationship Id="rId7" Type="http://schemas.openxmlformats.org/officeDocument/2006/relationships/image" Target="../media/image8.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160.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5"/>
          <a:srcRect t="-2" b="49091"/>
          <a:stretch>
            <a:fillRect/>
          </a:stretch>
        </p:blipFill>
        <p:spPr bwMode="auto">
          <a:xfrm>
            <a:off x="-25396" y="0"/>
            <a:ext cx="24409399" cy="13716000"/>
          </a:xfrm>
          <a:prstGeom prst="rect">
            <a:avLst/>
          </a:prstGeom>
          <a:noFill/>
          <a:ln w="9525">
            <a:noFill/>
            <a:miter lim="800000"/>
            <a:headEnd/>
            <a:tailEnd/>
          </a:ln>
        </p:spPr>
      </p:pic>
      <p:pic>
        <p:nvPicPr>
          <p:cNvPr id="15362" name="Picture 4" descr="Wekiva Logo.png"/>
          <p:cNvPicPr>
            <a:picLocks noChangeAspect="1"/>
          </p:cNvPicPr>
          <p:nvPr/>
        </p:nvPicPr>
        <p:blipFill>
          <a:blip r:embed="rId6"/>
          <a:srcRect/>
          <a:stretch>
            <a:fillRect/>
          </a:stretch>
        </p:blipFill>
        <p:spPr bwMode="auto">
          <a:xfrm>
            <a:off x="6324600" y="990600"/>
            <a:ext cx="11734800" cy="2763839"/>
          </a:xfrm>
          <a:prstGeom prst="rect">
            <a:avLst/>
          </a:prstGeom>
          <a:noFill/>
          <a:ln w="9525">
            <a:noFill/>
            <a:miter lim="800000"/>
            <a:headEnd/>
            <a:tailEnd/>
          </a:ln>
        </p:spPr>
      </p:pic>
      <p:sp>
        <p:nvSpPr>
          <p:cNvPr id="15365" name="TextBox 2"/>
          <p:cNvSpPr txBox="1">
            <a:spLocks noChangeArrowheads="1"/>
          </p:cNvSpPr>
          <p:nvPr/>
        </p:nvSpPr>
        <p:spPr bwMode="auto">
          <a:xfrm>
            <a:off x="3581400" y="3332373"/>
            <a:ext cx="16840200" cy="9756406"/>
          </a:xfrm>
          <a:prstGeom prst="rect">
            <a:avLst/>
          </a:prstGeom>
          <a:noFill/>
          <a:ln w="9525">
            <a:noFill/>
            <a:miter lim="800000"/>
            <a:headEnd/>
            <a:tailEnd/>
          </a:ln>
        </p:spPr>
        <p:txBody>
          <a:bodyPr wrap="square" lIns="91333" tIns="45665" rIns="91333" bIns="45665">
            <a:spAutoFit/>
          </a:bodyPr>
          <a:lstStyle/>
          <a:p>
            <a:r>
              <a:rPr lang="en-US" sz="6600" b="1" dirty="0" smtClean="0">
                <a:solidFill>
                  <a:srgbClr val="003300"/>
                </a:solidFill>
                <a:latin typeface="Calibri" pitchFamily="34" charset="0"/>
                <a:cs typeface="Calibri" pitchFamily="34" charset="0"/>
              </a:rPr>
              <a:t>A Regional Transportation Solution</a:t>
            </a:r>
          </a:p>
          <a:p>
            <a:endParaRPr lang="en-US" sz="4100" b="1" dirty="0" smtClean="0">
              <a:solidFill>
                <a:srgbClr val="003300"/>
              </a:solidFill>
              <a:latin typeface="Calibri" pitchFamily="34" charset="0"/>
              <a:cs typeface="Calibri" pitchFamily="34" charset="0"/>
            </a:endParaRPr>
          </a:p>
          <a:p>
            <a:endParaRPr lang="en-US" sz="7600" b="1" dirty="0" smtClean="0">
              <a:solidFill>
                <a:srgbClr val="003300"/>
              </a:solidFill>
            </a:endParaRPr>
          </a:p>
          <a:p>
            <a:endParaRPr lang="en-US" sz="7600" b="1" dirty="0">
              <a:solidFill>
                <a:srgbClr val="003300"/>
              </a:solidFill>
            </a:endParaRPr>
          </a:p>
          <a:p>
            <a:endParaRPr lang="en-US" sz="7600" b="1" dirty="0" smtClean="0">
              <a:solidFill>
                <a:srgbClr val="003300"/>
              </a:solidFill>
            </a:endParaRPr>
          </a:p>
          <a:p>
            <a:endParaRPr lang="en-US" sz="7600" b="1" dirty="0" smtClean="0">
              <a:solidFill>
                <a:srgbClr val="003300"/>
              </a:solidFill>
            </a:endParaRPr>
          </a:p>
          <a:p>
            <a:r>
              <a:rPr lang="en-US" sz="7600" b="1" dirty="0" smtClean="0">
                <a:solidFill>
                  <a:schemeClr val="tx1"/>
                </a:solidFill>
              </a:rPr>
              <a:t>Sections 3A &amp; 3B</a:t>
            </a:r>
          </a:p>
          <a:p>
            <a:r>
              <a:rPr lang="en-US" sz="7600" b="1" dirty="0" smtClean="0">
                <a:solidFill>
                  <a:schemeClr val="tx1"/>
                </a:solidFill>
              </a:rPr>
              <a:t>Pre-Construction Public Meeting </a:t>
            </a:r>
            <a:r>
              <a:rPr lang="en-US" sz="6400" b="1" dirty="0" smtClean="0">
                <a:solidFill>
                  <a:schemeClr val="tx1"/>
                </a:solidFill>
              </a:rPr>
              <a:t> </a:t>
            </a:r>
          </a:p>
          <a:p>
            <a:r>
              <a:rPr lang="en-US" sz="6500" b="1" dirty="0" smtClean="0"/>
              <a:t>August 24, 2017</a:t>
            </a:r>
            <a:endParaRPr lang="en-US" sz="6500" b="1" dirty="0">
              <a:solidFill>
                <a:schemeClr val="bg1"/>
              </a:solidFill>
              <a:latin typeface="Calibri" pitchFamily="34" charset="0"/>
              <a:cs typeface="Calibri"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0200" y="11697377"/>
            <a:ext cx="3368960" cy="168448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746200" y="6553200"/>
            <a:ext cx="609600" cy="609600"/>
          </a:xfrm>
          <a:prstGeom prst="rect">
            <a:avLst/>
          </a:prstGeom>
        </p:spPr>
      </p:pic>
    </p:spTree>
  </p:cSld>
  <p:clrMapOvr>
    <a:masterClrMapping/>
  </p:clrMapOvr>
  <p:transition spd="slow" advClick="0" advTm="4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Baltimore-Washington Pkwy.jpg"/>
          <p:cNvPicPr>
            <a:picLocks noChangeAspect="1"/>
          </p:cNvPicPr>
          <p:nvPr/>
        </p:nvPicPr>
        <p:blipFill>
          <a:blip r:embed="rId5">
            <a:lum bright="19000" contrast="-33000"/>
          </a:blip>
          <a:srcRect l="3905" r="51465"/>
          <a:stretch>
            <a:fillRect/>
          </a:stretch>
        </p:blipFill>
        <p:spPr bwMode="auto">
          <a:xfrm>
            <a:off x="0" y="14288"/>
            <a:ext cx="24384000" cy="13716000"/>
          </a:xfrm>
          <a:prstGeom prst="rect">
            <a:avLst/>
          </a:prstGeom>
          <a:noFill/>
          <a:ln w="9525">
            <a:noFill/>
            <a:miter lim="800000"/>
            <a:headEnd/>
            <a:tailEnd/>
          </a:ln>
        </p:spPr>
      </p:pic>
      <p:sp>
        <p:nvSpPr>
          <p:cNvPr id="18434" name="TextBox 4"/>
          <p:cNvSpPr txBox="1">
            <a:spLocks noChangeArrowheads="1"/>
          </p:cNvSpPr>
          <p:nvPr/>
        </p:nvSpPr>
        <p:spPr bwMode="auto">
          <a:xfrm>
            <a:off x="3511000" y="1524009"/>
            <a:ext cx="17362040" cy="5632200"/>
          </a:xfrm>
          <a:prstGeom prst="rect">
            <a:avLst/>
          </a:prstGeom>
          <a:noFill/>
          <a:ln w="9525">
            <a:noFill/>
            <a:miter lim="800000"/>
            <a:headEnd/>
            <a:tailEnd/>
          </a:ln>
        </p:spPr>
        <p:txBody>
          <a:bodyPr wrap="none" lIns="91335" tIns="45665" rIns="91335" bIns="45665">
            <a:spAutoFit/>
          </a:bodyPr>
          <a:lstStyle/>
          <a:p>
            <a:pPr>
              <a:lnSpc>
                <a:spcPct val="80000"/>
              </a:lnSpc>
            </a:pPr>
            <a:endParaRPr lang="en-US" sz="15000" b="1" dirty="0" smtClean="0">
              <a:solidFill>
                <a:srgbClr val="003300"/>
              </a:solidFill>
              <a:latin typeface="Calibri" pitchFamily="34" charset="0"/>
              <a:cs typeface="Calibri" pitchFamily="34" charset="0"/>
            </a:endParaRPr>
          </a:p>
          <a:p>
            <a:pPr>
              <a:lnSpc>
                <a:spcPct val="80000"/>
              </a:lnSpc>
            </a:pPr>
            <a:r>
              <a:rPr lang="en-US" sz="15000" b="1" dirty="0" smtClean="0">
                <a:solidFill>
                  <a:srgbClr val="003300"/>
                </a:solidFill>
                <a:latin typeface="Calibri" pitchFamily="34" charset="0"/>
                <a:cs typeface="Calibri" pitchFamily="34" charset="0"/>
              </a:rPr>
              <a:t>Sections 3A &amp; 3B</a:t>
            </a:r>
          </a:p>
          <a:p>
            <a:pPr>
              <a:lnSpc>
                <a:spcPct val="80000"/>
              </a:lnSpc>
            </a:pPr>
            <a:r>
              <a:rPr lang="en-US" sz="15000" b="1" dirty="0" smtClean="0">
                <a:solidFill>
                  <a:srgbClr val="003300"/>
                </a:solidFill>
                <a:latin typeface="Calibri" pitchFamily="34" charset="0"/>
                <a:cs typeface="Calibri" pitchFamily="34" charset="0"/>
              </a:rPr>
              <a:t>Construction Project </a:t>
            </a:r>
            <a:endParaRPr lang="en-US" sz="15000" b="1" dirty="0">
              <a:solidFill>
                <a:srgbClr val="003300"/>
              </a:solidFill>
              <a:latin typeface="Calibri" pitchFamily="34" charset="0"/>
              <a:cs typeface="Calibri" pitchFamily="34" charset="0"/>
            </a:endParaRPr>
          </a:p>
        </p:txBody>
      </p:sp>
      <p:pic>
        <p:nvPicPr>
          <p:cNvPr id="18435" name="Picture 4" descr="Wekiva Logo.png"/>
          <p:cNvPicPr>
            <a:picLocks noChangeAspect="1"/>
          </p:cNvPicPr>
          <p:nvPr/>
        </p:nvPicPr>
        <p:blipFill>
          <a:blip r:embed="rId6"/>
          <a:srcRect r="11040"/>
          <a:stretch>
            <a:fillRect/>
          </a:stretch>
        </p:blipFill>
        <p:spPr bwMode="auto">
          <a:xfrm>
            <a:off x="8782052" y="11658604"/>
            <a:ext cx="6819900" cy="1804988"/>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593800" y="7543800"/>
            <a:ext cx="609600" cy="609600"/>
          </a:xfrm>
          <a:prstGeom prst="rect">
            <a:avLst/>
          </a:prstGeom>
        </p:spPr>
      </p:pic>
    </p:spTree>
    <p:extLst>
      <p:ext uri="{BB962C8B-B14F-4D97-AF65-F5344CB8AC3E}">
        <p14:creationId xmlns:p14="http://schemas.microsoft.com/office/powerpoint/2010/main" val="4070179212"/>
      </p:ext>
    </p:extLst>
  </p:cSld>
  <p:clrMapOvr>
    <a:masterClrMapping/>
  </p:clrMapOvr>
  <p:transition spd="slow"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38100"/>
            <a:ext cx="24358600" cy="13716000"/>
          </a:xfrm>
          <a:prstGeom prst="rect">
            <a:avLst/>
          </a:prstGeom>
          <a:solidFill>
            <a:schemeClr val="tx1"/>
          </a:solid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223410" y="797004"/>
            <a:ext cx="14007036" cy="1200325"/>
          </a:xfrm>
          <a:prstGeom prst="rect">
            <a:avLst/>
          </a:prstGeom>
          <a:solidFill>
            <a:schemeClr val="tx1"/>
          </a:solidFill>
          <a:ln w="9525">
            <a:noFill/>
            <a:miter lim="800000"/>
            <a:headEnd/>
            <a:tailEnd/>
          </a:ln>
        </p:spPr>
        <p:txBody>
          <a:bodyPr wrap="none" lIns="91438" tIns="45718" rIns="91438" bIns="45718">
            <a:spAutoFit/>
          </a:bodyPr>
          <a:lstStyle/>
          <a:p>
            <a:pPr algn="l"/>
            <a:r>
              <a:rPr lang="en-US" sz="7200" b="1" dirty="0" smtClean="0">
                <a:solidFill>
                  <a:srgbClr val="003300"/>
                </a:solidFill>
                <a:latin typeface="Calibri" pitchFamily="34" charset="0"/>
                <a:cs typeface="Calibri" pitchFamily="34" charset="0"/>
              </a:rPr>
              <a:t>Section 3A/B – Project Information</a:t>
            </a:r>
            <a:endParaRPr lang="en-US" sz="7200" b="1" dirty="0">
              <a:solidFill>
                <a:srgbClr val="003300"/>
              </a:solidFill>
              <a:latin typeface="Calibri" pitchFamily="34" charset="0"/>
              <a:cs typeface="Calibri" pitchFamily="34" charset="0"/>
            </a:endParaRPr>
          </a:p>
        </p:txBody>
      </p:sp>
      <p:sp>
        <p:nvSpPr>
          <p:cNvPr id="2" name="TextBox 1"/>
          <p:cNvSpPr txBox="1"/>
          <p:nvPr/>
        </p:nvSpPr>
        <p:spPr>
          <a:xfrm>
            <a:off x="2133600" y="2286000"/>
            <a:ext cx="13471860" cy="9571851"/>
          </a:xfrm>
          <a:prstGeom prst="rect">
            <a:avLst/>
          </a:prstGeom>
          <a:noFill/>
        </p:spPr>
        <p:txBody>
          <a:bodyPr wrap="square" rtlCol="0">
            <a:spAutoFit/>
          </a:bodyPr>
          <a:lstStyle/>
          <a:p>
            <a:r>
              <a:rPr lang="en-US" sz="4400" b="1" dirty="0" smtClean="0">
                <a:solidFill>
                  <a:srgbClr val="003300"/>
                </a:solidFill>
              </a:rPr>
              <a:t>Construction Start: Late </a:t>
            </a:r>
            <a:r>
              <a:rPr lang="en-US" sz="4400" b="1" dirty="0" smtClean="0">
                <a:solidFill>
                  <a:srgbClr val="003300"/>
                </a:solidFill>
              </a:rPr>
              <a:t>Oct</a:t>
            </a:r>
            <a:r>
              <a:rPr lang="en-US" sz="4400" b="1" dirty="0" smtClean="0">
                <a:solidFill>
                  <a:srgbClr val="003300"/>
                </a:solidFill>
              </a:rPr>
              <a:t>. 2017</a:t>
            </a:r>
          </a:p>
          <a:p>
            <a:endParaRPr lang="en-US" sz="4400" b="1" dirty="0">
              <a:solidFill>
                <a:srgbClr val="003300"/>
              </a:solidFill>
            </a:endParaRPr>
          </a:p>
          <a:p>
            <a:r>
              <a:rPr lang="en-US" sz="4400" dirty="0" smtClean="0">
                <a:solidFill>
                  <a:srgbClr val="003300"/>
                </a:solidFill>
              </a:rPr>
              <a:t>Construction Completion: 2019</a:t>
            </a:r>
          </a:p>
          <a:p>
            <a:endParaRPr lang="en-US" sz="4400" dirty="0" smtClean="0">
              <a:solidFill>
                <a:srgbClr val="003300"/>
              </a:solidFill>
            </a:endParaRPr>
          </a:p>
          <a:p>
            <a:r>
              <a:rPr lang="en-US" sz="4400" dirty="0" smtClean="0">
                <a:solidFill>
                  <a:srgbClr val="003300"/>
                </a:solidFill>
              </a:rPr>
              <a:t>Construction </a:t>
            </a:r>
            <a:r>
              <a:rPr lang="en-US" sz="4400" dirty="0">
                <a:solidFill>
                  <a:srgbClr val="003300"/>
                </a:solidFill>
              </a:rPr>
              <a:t>Cost: </a:t>
            </a:r>
            <a:r>
              <a:rPr lang="en-US" sz="4400" dirty="0" smtClean="0">
                <a:solidFill>
                  <a:srgbClr val="003300"/>
                </a:solidFill>
              </a:rPr>
              <a:t>$32.8 million</a:t>
            </a:r>
          </a:p>
          <a:p>
            <a:endParaRPr lang="en-US" sz="4400" dirty="0">
              <a:solidFill>
                <a:srgbClr val="003300"/>
              </a:solidFill>
            </a:endParaRPr>
          </a:p>
          <a:p>
            <a:r>
              <a:rPr lang="en-US" sz="4400" dirty="0">
                <a:solidFill>
                  <a:srgbClr val="003300"/>
                </a:solidFill>
              </a:rPr>
              <a:t>Project Length: </a:t>
            </a:r>
            <a:r>
              <a:rPr lang="en-US" sz="4400" dirty="0" smtClean="0">
                <a:solidFill>
                  <a:srgbClr val="003300"/>
                </a:solidFill>
              </a:rPr>
              <a:t>3.8 miles</a:t>
            </a:r>
          </a:p>
          <a:p>
            <a:endParaRPr lang="en-US" sz="4400" dirty="0" smtClean="0">
              <a:solidFill>
                <a:srgbClr val="003300"/>
              </a:solidFill>
            </a:endParaRPr>
          </a:p>
          <a:p>
            <a:r>
              <a:rPr lang="en-US" sz="4400" b="1" dirty="0" smtClean="0">
                <a:solidFill>
                  <a:srgbClr val="003300"/>
                </a:solidFill>
              </a:rPr>
              <a:t>Project Team:</a:t>
            </a:r>
          </a:p>
          <a:p>
            <a:r>
              <a:rPr lang="en-US" sz="4400" dirty="0" smtClean="0">
                <a:solidFill>
                  <a:srgbClr val="003300"/>
                </a:solidFill>
              </a:rPr>
              <a:t>Florida Department of Transportation</a:t>
            </a:r>
          </a:p>
          <a:p>
            <a:endParaRPr lang="en-US" sz="4400" dirty="0">
              <a:solidFill>
                <a:srgbClr val="003300"/>
              </a:solidFill>
            </a:endParaRPr>
          </a:p>
          <a:p>
            <a:r>
              <a:rPr lang="en-US" sz="4400" dirty="0" smtClean="0">
                <a:solidFill>
                  <a:srgbClr val="003300"/>
                </a:solidFill>
              </a:rPr>
              <a:t>Construction Oversight (CEI): RK&amp;K</a:t>
            </a:r>
          </a:p>
          <a:p>
            <a:endParaRPr lang="en-US" sz="4400" dirty="0" smtClean="0">
              <a:solidFill>
                <a:srgbClr val="003300"/>
              </a:solidFill>
            </a:endParaRPr>
          </a:p>
          <a:p>
            <a:r>
              <a:rPr lang="en-US" sz="4400" dirty="0" smtClean="0">
                <a:solidFill>
                  <a:srgbClr val="003300"/>
                </a:solidFill>
              </a:rPr>
              <a:t>Contractor: GLF Construction</a:t>
            </a:r>
            <a:endParaRPr lang="en-US" sz="4400" dirty="0">
              <a:solidFill>
                <a:srgbClr val="003300"/>
              </a:solidFill>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91460" y="1952546"/>
            <a:ext cx="5791200" cy="2895600"/>
          </a:xfrm>
          <a:prstGeom prst="rect">
            <a:avLst/>
          </a:prstGeom>
        </p:spPr>
      </p:pic>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18440400" y="5791200"/>
            <a:ext cx="3657600" cy="20574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51630" y="9033466"/>
            <a:ext cx="4435140" cy="2428239"/>
          </a:xfrm>
          <a:prstGeom prst="rect">
            <a:avLst/>
          </a:prstGeom>
        </p:spPr>
      </p:pic>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st="6887"/>
                </p14:media>
              </p:ext>
            </p:extLst>
          </p:nvPr>
        </p:nvPicPr>
        <p:blipFill>
          <a:blip r:embed="rId10"/>
          <a:stretch>
            <a:fillRect/>
          </a:stretch>
        </p:blipFill>
        <p:spPr>
          <a:xfrm>
            <a:off x="27584400" y="7064829"/>
            <a:ext cx="609600" cy="609600"/>
          </a:xfrm>
          <a:prstGeom prst="rect">
            <a:avLst/>
          </a:prstGeom>
        </p:spPr>
      </p:pic>
    </p:spTree>
    <p:extLst>
      <p:ext uri="{BB962C8B-B14F-4D97-AF65-F5344CB8AC3E}">
        <p14:creationId xmlns:p14="http://schemas.microsoft.com/office/powerpoint/2010/main" val="3214600732"/>
      </p:ext>
    </p:extLst>
  </p:cSld>
  <p:clrMapOvr>
    <a:masterClrMapping/>
  </p:clrMapOvr>
  <p:transition spd="slow" advClick="0" advTm="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solidFill>
            <a:schemeClr val="tx1"/>
          </a:solid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25400" y="12434769"/>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066800" y="685800"/>
            <a:ext cx="19211730" cy="1200325"/>
          </a:xfrm>
          <a:prstGeom prst="rect">
            <a:avLst/>
          </a:prstGeom>
          <a:solidFill>
            <a:schemeClr val="tx1"/>
          </a:solidFill>
          <a:ln w="9525">
            <a:noFill/>
            <a:miter lim="800000"/>
            <a:headEnd/>
            <a:tailEnd/>
          </a:ln>
        </p:spPr>
        <p:txBody>
          <a:bodyPr wrap="none" lIns="91438" tIns="45718" rIns="91438" bIns="45718">
            <a:spAutoFit/>
          </a:bodyPr>
          <a:lstStyle/>
          <a:p>
            <a:pPr algn="l"/>
            <a:r>
              <a:rPr lang="en-US" sz="7200" b="1" dirty="0" smtClean="0">
                <a:solidFill>
                  <a:srgbClr val="003300"/>
                </a:solidFill>
                <a:latin typeface="Calibri" pitchFamily="34" charset="0"/>
                <a:cs typeface="Calibri" pitchFamily="34" charset="0"/>
              </a:rPr>
              <a:t>Sections 3A &amp; 3B Typical Sections: US 441 &amp; SR 46</a:t>
            </a:r>
            <a:endParaRPr lang="en-US" sz="7200" b="1" dirty="0">
              <a:solidFill>
                <a:srgbClr val="003300"/>
              </a:solidFill>
              <a:latin typeface="Calibri" pitchFamily="34" charset="0"/>
              <a:cs typeface="Calibri" pitchFamily="34" charset="0"/>
            </a:endParaRPr>
          </a:p>
        </p:txBody>
      </p:sp>
      <p:sp>
        <p:nvSpPr>
          <p:cNvPr id="4" name="TextBox 3"/>
          <p:cNvSpPr txBox="1"/>
          <p:nvPr/>
        </p:nvSpPr>
        <p:spPr>
          <a:xfrm>
            <a:off x="687735" y="10319772"/>
            <a:ext cx="23010465" cy="1708160"/>
          </a:xfrm>
          <a:prstGeom prst="rect">
            <a:avLst/>
          </a:prstGeom>
          <a:noFill/>
        </p:spPr>
        <p:txBody>
          <a:bodyPr wrap="square" rtlCol="0">
            <a:spAutoFit/>
          </a:bodyPr>
          <a:lstStyle/>
          <a:p>
            <a:pPr algn="l"/>
            <a:r>
              <a:rPr lang="en-US" sz="5700" dirty="0" smtClean="0">
                <a:solidFill>
                  <a:srgbClr val="003300"/>
                </a:solidFill>
              </a:rPr>
              <a:t>Non-Tolled Improvements: </a:t>
            </a:r>
            <a:r>
              <a:rPr lang="en-US" sz="4800" dirty="0" smtClean="0">
                <a:solidFill>
                  <a:srgbClr val="003300"/>
                </a:solidFill>
              </a:rPr>
              <a:t>Widening to Six Lanes, Sidewalks, Bike Lanes, 										   Drainage &amp; Safety Medians</a:t>
            </a:r>
            <a:endParaRPr lang="en-US" sz="2400" dirty="0">
              <a:solidFill>
                <a:srgbClr val="003300"/>
              </a:solidFill>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8122" t="14526" r="19059" b="58387"/>
          <a:stretch/>
        </p:blipFill>
        <p:spPr>
          <a:xfrm>
            <a:off x="609600" y="2657386"/>
            <a:ext cx="11245197" cy="738505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7502" t="43089" r="19095" b="29549"/>
          <a:stretch/>
        </p:blipFill>
        <p:spPr>
          <a:xfrm>
            <a:off x="11734800" y="2368551"/>
            <a:ext cx="12115800" cy="7692935"/>
          </a:xfrm>
          <a:prstGeom prst="rect">
            <a:avLst/>
          </a:prstGeom>
        </p:spPr>
      </p:pic>
      <p:sp>
        <p:nvSpPr>
          <p:cNvPr id="2" name="TextBox 1"/>
          <p:cNvSpPr txBox="1"/>
          <p:nvPr/>
        </p:nvSpPr>
        <p:spPr>
          <a:xfrm>
            <a:off x="3886200" y="12420600"/>
            <a:ext cx="16154400" cy="969496"/>
          </a:xfrm>
          <a:prstGeom prst="rect">
            <a:avLst/>
          </a:prstGeom>
          <a:solidFill>
            <a:schemeClr val="tx1"/>
          </a:solidFill>
        </p:spPr>
        <p:txBody>
          <a:bodyPr wrap="square" rtlCol="0">
            <a:spAutoFit/>
          </a:bodyPr>
          <a:lstStyle/>
          <a:p>
            <a:r>
              <a:rPr lang="en-US" sz="5700" dirty="0" smtClean="0">
                <a:solidFill>
                  <a:srgbClr val="003300"/>
                </a:solidFill>
              </a:rPr>
              <a:t>Construction Start: Late </a:t>
            </a:r>
            <a:r>
              <a:rPr lang="en-US" sz="5700" dirty="0" smtClean="0">
                <a:solidFill>
                  <a:srgbClr val="003300"/>
                </a:solidFill>
              </a:rPr>
              <a:t>Oct</a:t>
            </a:r>
            <a:r>
              <a:rPr lang="en-US" sz="5700" dirty="0" smtClean="0">
                <a:solidFill>
                  <a:srgbClr val="003300"/>
                </a:solidFill>
              </a:rPr>
              <a:t>.</a:t>
            </a:r>
            <a:endParaRPr lang="en-US" sz="5700" dirty="0">
              <a:solidFill>
                <a:srgbClr val="0033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593800" y="6858000"/>
            <a:ext cx="609600" cy="609600"/>
          </a:xfrm>
          <a:prstGeom prst="rect">
            <a:avLst/>
          </a:prstGeom>
        </p:spPr>
      </p:pic>
    </p:spTree>
    <p:extLst>
      <p:ext uri="{BB962C8B-B14F-4D97-AF65-F5344CB8AC3E}">
        <p14:creationId xmlns:p14="http://schemas.microsoft.com/office/powerpoint/2010/main" val="1470150863"/>
      </p:ext>
    </p:extLst>
  </p:cSld>
  <p:clrMapOvr>
    <a:masterClrMapping/>
  </p:clrMapOvr>
  <p:transition advClick="0" advTm="5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628" t="3247" r="725" b="27763"/>
          <a:stretch/>
        </p:blipFill>
        <p:spPr>
          <a:xfrm>
            <a:off x="76199" y="762000"/>
            <a:ext cx="24319043" cy="9448800"/>
          </a:xfrm>
          <a:prstGeom prst="rect">
            <a:avLst/>
          </a:prstGeom>
        </p:spPr>
      </p:pic>
      <p:sp>
        <p:nvSpPr>
          <p:cNvPr id="10" name="TextBox 4"/>
          <p:cNvSpPr txBox="1">
            <a:spLocks noChangeArrowheads="1"/>
          </p:cNvSpPr>
          <p:nvPr/>
        </p:nvSpPr>
        <p:spPr bwMode="auto">
          <a:xfrm>
            <a:off x="76200" y="552275"/>
            <a:ext cx="4800600" cy="1200325"/>
          </a:xfrm>
          <a:prstGeom prst="rect">
            <a:avLst/>
          </a:prstGeom>
          <a:solidFill>
            <a:schemeClr val="tx1"/>
          </a:solidFill>
          <a:ln w="9525">
            <a:noFill/>
            <a:miter lim="800000"/>
            <a:headEnd/>
            <a:tailEnd/>
          </a:ln>
        </p:spPr>
        <p:txBody>
          <a:bodyPr wrap="square" lIns="91438" tIns="45718" rIns="91438" bIns="45718">
            <a:spAutoFit/>
          </a:bodyPr>
          <a:lstStyle/>
          <a:p>
            <a:pPr algn="l"/>
            <a:r>
              <a:rPr lang="en-US" sz="7200" b="1" dirty="0" smtClean="0">
                <a:solidFill>
                  <a:srgbClr val="003300"/>
                </a:solidFill>
                <a:latin typeface="Calibri" pitchFamily="34" charset="0"/>
                <a:cs typeface="Calibri" pitchFamily="34" charset="0"/>
              </a:rPr>
              <a:t>Section 3A </a:t>
            </a:r>
            <a:endParaRPr lang="en-US" sz="7200" b="1" dirty="0">
              <a:solidFill>
                <a:srgbClr val="003300"/>
              </a:solidFill>
              <a:latin typeface="Calibri" pitchFamily="34" charset="0"/>
              <a:cs typeface="Calibri" pitchFamily="34" charset="0"/>
            </a:endParaRPr>
          </a:p>
        </p:txBody>
      </p:sp>
      <p:sp>
        <p:nvSpPr>
          <p:cNvPr id="2" name="TextBox 1"/>
          <p:cNvSpPr txBox="1"/>
          <p:nvPr/>
        </p:nvSpPr>
        <p:spPr>
          <a:xfrm>
            <a:off x="390930" y="10363200"/>
            <a:ext cx="12639270" cy="2031325"/>
          </a:xfrm>
          <a:prstGeom prst="rect">
            <a:avLst/>
          </a:prstGeom>
          <a:solidFill>
            <a:schemeClr val="tx1"/>
          </a:solidFill>
        </p:spPr>
        <p:txBody>
          <a:bodyPr wrap="square" rtlCol="0">
            <a:spAutoFit/>
          </a:bodyPr>
          <a:lstStyle/>
          <a:p>
            <a:pPr marL="571500" indent="-571500" algn="l">
              <a:buFont typeface="Wingdings" panose="05000000000000000000" pitchFamily="2" charset="2"/>
              <a:buChar char="§"/>
            </a:pPr>
            <a:r>
              <a:rPr lang="en-US" sz="4200" dirty="0" smtClean="0">
                <a:solidFill>
                  <a:srgbClr val="003300"/>
                </a:solidFill>
              </a:rPr>
              <a:t>Non-tolled Road Improvements</a:t>
            </a:r>
          </a:p>
          <a:p>
            <a:pPr marL="571500" indent="-571500" algn="l">
              <a:buFont typeface="Wingdings" panose="05000000000000000000" pitchFamily="2" charset="2"/>
              <a:buChar char="§"/>
            </a:pPr>
            <a:r>
              <a:rPr lang="en-US" sz="4200" dirty="0" smtClean="0">
                <a:solidFill>
                  <a:srgbClr val="003300"/>
                </a:solidFill>
              </a:rPr>
              <a:t>Project Limits: Vista View Ln to Round Lake Rd</a:t>
            </a:r>
          </a:p>
          <a:p>
            <a:pPr marL="571500" indent="-571500" algn="l">
              <a:buFont typeface="Wingdings" panose="05000000000000000000" pitchFamily="2" charset="2"/>
              <a:buChar char="§"/>
            </a:pPr>
            <a:r>
              <a:rPr lang="en-US" sz="4200" dirty="0" smtClean="0">
                <a:solidFill>
                  <a:srgbClr val="003300"/>
                </a:solidFill>
              </a:rPr>
              <a:t>SR 46 Widening, Safety Medians, Sidewalks</a:t>
            </a:r>
          </a:p>
        </p:txBody>
      </p:sp>
      <p:sp>
        <p:nvSpPr>
          <p:cNvPr id="3" name="TextBox 2"/>
          <p:cNvSpPr txBox="1"/>
          <p:nvPr/>
        </p:nvSpPr>
        <p:spPr>
          <a:xfrm>
            <a:off x="12954000" y="10376237"/>
            <a:ext cx="10972800" cy="2031325"/>
          </a:xfrm>
          <a:prstGeom prst="rect">
            <a:avLst/>
          </a:prstGeom>
          <a:solidFill>
            <a:schemeClr val="tx1"/>
          </a:solidFill>
        </p:spPr>
        <p:txBody>
          <a:bodyPr wrap="square" rtlCol="0">
            <a:spAutoFit/>
          </a:bodyPr>
          <a:lstStyle/>
          <a:p>
            <a:pPr marL="571500" indent="-571500" algn="l">
              <a:buFont typeface="Wingdings" panose="05000000000000000000" pitchFamily="2" charset="2"/>
              <a:buChar char="§"/>
            </a:pPr>
            <a:r>
              <a:rPr lang="en-US" sz="4200" dirty="0" smtClean="0">
                <a:solidFill>
                  <a:srgbClr val="003300"/>
                </a:solidFill>
              </a:rPr>
              <a:t>Transition Widening: Round Lake Road</a:t>
            </a:r>
          </a:p>
          <a:p>
            <a:pPr marL="571500" indent="-571500" algn="l">
              <a:buFont typeface="Wingdings" panose="05000000000000000000" pitchFamily="2" charset="2"/>
              <a:buChar char="§"/>
            </a:pPr>
            <a:r>
              <a:rPr lang="en-US" sz="4200" dirty="0" smtClean="0">
                <a:solidFill>
                  <a:srgbClr val="003300"/>
                </a:solidFill>
              </a:rPr>
              <a:t>Signal Upgrade </a:t>
            </a:r>
          </a:p>
          <a:p>
            <a:pPr marL="571500" indent="-571500" algn="l">
              <a:buFont typeface="Wingdings" panose="05000000000000000000" pitchFamily="2" charset="2"/>
              <a:buChar char="§"/>
            </a:pPr>
            <a:r>
              <a:rPr lang="en-US" sz="4200" dirty="0">
                <a:solidFill>
                  <a:srgbClr val="003300"/>
                </a:solidFill>
              </a:rPr>
              <a:t>Joint-Use Pond (CFX</a:t>
            </a:r>
            <a:r>
              <a:rPr lang="en-US" sz="4200" dirty="0" smtClean="0">
                <a:solidFill>
                  <a:srgbClr val="003300"/>
                </a:solidFill>
              </a:rPr>
              <a:t>)</a:t>
            </a:r>
            <a:endParaRPr lang="en-US" sz="4200" dirty="0">
              <a:solidFill>
                <a:srgbClr val="00330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136600" y="6553200"/>
            <a:ext cx="609600" cy="609600"/>
          </a:xfrm>
          <a:prstGeom prst="rect">
            <a:avLst/>
          </a:prstGeom>
        </p:spPr>
      </p:pic>
    </p:spTree>
  </p:cSld>
  <p:clrMapOvr>
    <a:masterClrMapping/>
  </p:clrMapOvr>
  <p:transition advClick="0"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p:cNvPicPr>
            <a:picLocks noChangeAspect="1"/>
          </p:cNvPicPr>
          <p:nvPr/>
        </p:nvPicPr>
        <p:blipFill>
          <a:blip r:embed="rId5"/>
          <a:srcRect b="48984"/>
          <a:stretch>
            <a:fillRect/>
          </a:stretch>
        </p:blipFill>
        <p:spPr bwMode="auto">
          <a:xfrm>
            <a:off x="25417" y="0"/>
            <a:ext cx="24358601" cy="13716000"/>
          </a:xfrm>
          <a:prstGeom prst="rect">
            <a:avLst/>
          </a:prstGeom>
          <a:noFill/>
          <a:ln w="9525">
            <a:noFill/>
            <a:miter lim="800000"/>
            <a:headEnd/>
            <a:tailEnd/>
          </a:ln>
        </p:spPr>
      </p:pic>
      <p:pic>
        <p:nvPicPr>
          <p:cNvPr id="16390" name="Picture 3"/>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6391" name="Picture 11"/>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6392" name="Picture 13"/>
          <p:cNvPicPr>
            <a:picLocks noChangeAspect="1"/>
          </p:cNvPicPr>
          <p:nvPr/>
        </p:nvPicPr>
        <p:blipFill>
          <a:blip r:embed="rId6"/>
          <a:srcRect t="484" r="43295" b="36842"/>
          <a:stretch>
            <a:fillRect/>
          </a:stretch>
        </p:blipFill>
        <p:spPr bwMode="auto">
          <a:xfrm>
            <a:off x="7543800" y="996950"/>
            <a:ext cx="16840200" cy="755651"/>
          </a:xfrm>
          <a:prstGeom prst="rect">
            <a:avLst/>
          </a:prstGeom>
          <a:noFill/>
          <a:ln w="9525">
            <a:solidFill>
              <a:srgbClr val="BBE0E3"/>
            </a:solidFill>
            <a:miter lim="800000"/>
            <a:headEnd/>
            <a:tailEnd/>
          </a:ln>
        </p:spPr>
      </p:pic>
      <p:pic>
        <p:nvPicPr>
          <p:cNvPr id="16393" name="Picture 14"/>
          <p:cNvPicPr>
            <a:picLocks noChangeAspect="1"/>
          </p:cNvPicPr>
          <p:nvPr/>
        </p:nvPicPr>
        <p:blipFill>
          <a:blip r:embed="rId6"/>
          <a:srcRect l="53369" t="484" r="43295" b="36842"/>
          <a:stretch>
            <a:fillRect/>
          </a:stretch>
        </p:blipFill>
        <p:spPr bwMode="auto">
          <a:xfrm>
            <a:off x="0" y="996950"/>
            <a:ext cx="990600" cy="755651"/>
          </a:xfrm>
          <a:prstGeom prst="rect">
            <a:avLst/>
          </a:prstGeom>
          <a:noFill/>
          <a:ln w="9525">
            <a:solidFill>
              <a:srgbClr val="BBE0E3"/>
            </a:solidFill>
            <a:miter lim="800000"/>
            <a:headEnd/>
            <a:tailEnd/>
          </a:ln>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33018"/>
          <a:stretch/>
        </p:blipFill>
        <p:spPr>
          <a:xfrm>
            <a:off x="30563" y="698270"/>
            <a:ext cx="24429638" cy="8750530"/>
          </a:xfrm>
          <a:prstGeom prst="rect">
            <a:avLst/>
          </a:prstGeom>
        </p:spPr>
      </p:pic>
      <p:sp>
        <p:nvSpPr>
          <p:cNvPr id="15" name="Title 1"/>
          <p:cNvSpPr>
            <a:spLocks noGrp="1"/>
          </p:cNvSpPr>
          <p:nvPr>
            <p:ph type="title"/>
          </p:nvPr>
        </p:nvSpPr>
        <p:spPr>
          <a:xfrm>
            <a:off x="304800" y="897891"/>
            <a:ext cx="10287000" cy="1343890"/>
          </a:xfrm>
          <a:solidFill>
            <a:schemeClr val="tx1"/>
          </a:solidFill>
        </p:spPr>
        <p:txBody>
          <a:bodyPr>
            <a:noAutofit/>
          </a:bodyPr>
          <a:lstStyle/>
          <a:p>
            <a:pPr algn="l"/>
            <a:r>
              <a:rPr lang="en-US" sz="5000" b="1" dirty="0" smtClean="0">
                <a:solidFill>
                  <a:srgbClr val="003300"/>
                </a:solidFill>
              </a:rPr>
              <a:t>Section 3B – SR 46 Plan Profile</a:t>
            </a:r>
            <a:endParaRPr lang="en-US" sz="5000" b="1" dirty="0">
              <a:solidFill>
                <a:srgbClr val="003300"/>
              </a:solidFill>
            </a:endParaRPr>
          </a:p>
        </p:txBody>
      </p:sp>
      <p:sp>
        <p:nvSpPr>
          <p:cNvPr id="10" name="TextBox 9"/>
          <p:cNvSpPr txBox="1"/>
          <p:nvPr/>
        </p:nvSpPr>
        <p:spPr>
          <a:xfrm>
            <a:off x="410342" y="9949077"/>
            <a:ext cx="12315058" cy="2123658"/>
          </a:xfrm>
          <a:prstGeom prst="rect">
            <a:avLst/>
          </a:prstGeom>
          <a:solidFill>
            <a:schemeClr val="tx1"/>
          </a:solidFill>
        </p:spPr>
        <p:txBody>
          <a:bodyPr wrap="square" rtlCol="0">
            <a:spAutoFit/>
          </a:bodyPr>
          <a:lstStyle/>
          <a:p>
            <a:pPr marL="571500" indent="-571500" algn="l">
              <a:buFont typeface="Wingdings" panose="05000000000000000000" pitchFamily="2" charset="2"/>
              <a:buChar char="§"/>
            </a:pPr>
            <a:r>
              <a:rPr lang="en-US" sz="4400" dirty="0" smtClean="0">
                <a:solidFill>
                  <a:srgbClr val="003300"/>
                </a:solidFill>
              </a:rPr>
              <a:t>SR 46 Limits W of US 441 – E of Vista View</a:t>
            </a:r>
          </a:p>
          <a:p>
            <a:pPr marL="571500" indent="-571500" algn="l">
              <a:buFont typeface="Wingdings" panose="05000000000000000000" pitchFamily="2" charset="2"/>
              <a:buChar char="§"/>
            </a:pPr>
            <a:r>
              <a:rPr lang="en-US" sz="4400" dirty="0" smtClean="0">
                <a:solidFill>
                  <a:srgbClr val="003300"/>
                </a:solidFill>
              </a:rPr>
              <a:t>At-grade, Signalized Intersection</a:t>
            </a:r>
          </a:p>
          <a:p>
            <a:pPr marL="571500" indent="-571500" algn="l">
              <a:buFont typeface="Wingdings" panose="05000000000000000000" pitchFamily="2" charset="2"/>
              <a:buChar char="§"/>
            </a:pPr>
            <a:r>
              <a:rPr lang="en-US" sz="4400" dirty="0" smtClean="0">
                <a:solidFill>
                  <a:srgbClr val="003300"/>
                </a:solidFill>
              </a:rPr>
              <a:t>Flyover Ramp – Continuous Flow to Parkway</a:t>
            </a:r>
          </a:p>
        </p:txBody>
      </p:sp>
      <p:sp>
        <p:nvSpPr>
          <p:cNvPr id="11" name="TextBox 10"/>
          <p:cNvSpPr txBox="1"/>
          <p:nvPr/>
        </p:nvSpPr>
        <p:spPr>
          <a:xfrm>
            <a:off x="12445985" y="9949077"/>
            <a:ext cx="11328415" cy="2123658"/>
          </a:xfrm>
          <a:prstGeom prst="rect">
            <a:avLst/>
          </a:prstGeom>
          <a:solidFill>
            <a:schemeClr val="tx1"/>
          </a:solidFill>
        </p:spPr>
        <p:txBody>
          <a:bodyPr wrap="square" rtlCol="0">
            <a:spAutoFit/>
          </a:bodyPr>
          <a:lstStyle/>
          <a:p>
            <a:pPr marL="571500" indent="-571500" algn="l">
              <a:buFont typeface="Wingdings" panose="05000000000000000000" pitchFamily="2" charset="2"/>
              <a:buChar char="§"/>
            </a:pPr>
            <a:r>
              <a:rPr lang="en-US" sz="4400" dirty="0" smtClean="0">
                <a:solidFill>
                  <a:srgbClr val="003300"/>
                </a:solidFill>
              </a:rPr>
              <a:t>Existing Ramps: 441 Bridge Removal</a:t>
            </a:r>
          </a:p>
          <a:p>
            <a:pPr marL="571500" indent="-571500" algn="l">
              <a:buFont typeface="Wingdings" panose="05000000000000000000" pitchFamily="2" charset="2"/>
              <a:buChar char="§"/>
            </a:pPr>
            <a:r>
              <a:rPr lang="en-US" sz="4400" dirty="0" smtClean="0">
                <a:solidFill>
                  <a:srgbClr val="003300"/>
                </a:solidFill>
              </a:rPr>
              <a:t>Aesthetic Wall Treatments </a:t>
            </a:r>
          </a:p>
          <a:p>
            <a:pPr marL="571500" indent="-571500" algn="l">
              <a:buFont typeface="Wingdings" panose="05000000000000000000" pitchFamily="2" charset="2"/>
              <a:buChar char="§"/>
            </a:pPr>
            <a:r>
              <a:rPr lang="en-US" sz="4400" dirty="0" smtClean="0">
                <a:solidFill>
                  <a:srgbClr val="003300"/>
                </a:solidFill>
              </a:rPr>
              <a:t>Landscaping Part of Future Project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203400" y="6553200"/>
            <a:ext cx="609600" cy="609600"/>
          </a:xfrm>
          <a:prstGeom prst="rect">
            <a:avLst/>
          </a:prstGeom>
        </p:spPr>
      </p:pic>
    </p:spTree>
    <p:extLst>
      <p:ext uri="{BB962C8B-B14F-4D97-AF65-F5344CB8AC3E}">
        <p14:creationId xmlns:p14="http://schemas.microsoft.com/office/powerpoint/2010/main" val="1634444283"/>
      </p:ext>
    </p:extLst>
  </p:cSld>
  <p:clrMapOvr>
    <a:masterClrMapping/>
  </p:clrMapOvr>
  <p:transition spd="slow"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p:cNvPicPr>
            <a:picLocks noChangeAspect="1"/>
          </p:cNvPicPr>
          <p:nvPr/>
        </p:nvPicPr>
        <p:blipFill>
          <a:blip r:embed="rId5"/>
          <a:srcRect b="48984"/>
          <a:stretch>
            <a:fillRect/>
          </a:stretch>
        </p:blipFill>
        <p:spPr bwMode="auto">
          <a:xfrm>
            <a:off x="25417" y="0"/>
            <a:ext cx="24358601" cy="13716000"/>
          </a:xfrm>
          <a:prstGeom prst="rect">
            <a:avLst/>
          </a:prstGeom>
          <a:noFill/>
          <a:ln w="9525">
            <a:noFill/>
            <a:miter lim="800000"/>
            <a:headEnd/>
            <a:tailEnd/>
          </a:ln>
        </p:spPr>
      </p:pic>
      <p:pic>
        <p:nvPicPr>
          <p:cNvPr id="16390" name="Picture 3"/>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6391" name="Picture 11"/>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6392" name="Picture 13"/>
          <p:cNvPicPr>
            <a:picLocks noChangeAspect="1"/>
          </p:cNvPicPr>
          <p:nvPr/>
        </p:nvPicPr>
        <p:blipFill>
          <a:blip r:embed="rId6"/>
          <a:srcRect t="484" r="43295" b="36842"/>
          <a:stretch>
            <a:fillRect/>
          </a:stretch>
        </p:blipFill>
        <p:spPr bwMode="auto">
          <a:xfrm>
            <a:off x="7543800" y="996950"/>
            <a:ext cx="16840200" cy="755651"/>
          </a:xfrm>
          <a:prstGeom prst="rect">
            <a:avLst/>
          </a:prstGeom>
          <a:noFill/>
          <a:ln w="9525">
            <a:solidFill>
              <a:srgbClr val="BBE0E3"/>
            </a:solidFill>
            <a:miter lim="800000"/>
            <a:headEnd/>
            <a:tailEnd/>
          </a:ln>
        </p:spPr>
      </p:pic>
      <p:pic>
        <p:nvPicPr>
          <p:cNvPr id="16393" name="Picture 14"/>
          <p:cNvPicPr>
            <a:picLocks noChangeAspect="1"/>
          </p:cNvPicPr>
          <p:nvPr/>
        </p:nvPicPr>
        <p:blipFill>
          <a:blip r:embed="rId6"/>
          <a:srcRect l="53369" t="484" r="43295" b="36842"/>
          <a:stretch>
            <a:fillRect/>
          </a:stretch>
        </p:blipFill>
        <p:spPr bwMode="auto">
          <a:xfrm>
            <a:off x="0" y="996950"/>
            <a:ext cx="990600" cy="755651"/>
          </a:xfrm>
          <a:prstGeom prst="rect">
            <a:avLst/>
          </a:prstGeom>
          <a:noFill/>
          <a:ln w="9525">
            <a:solidFill>
              <a:srgbClr val="BBE0E3"/>
            </a:solidFill>
            <a:miter lim="800000"/>
            <a:headEnd/>
            <a:tailEnd/>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632" y="762000"/>
            <a:ext cx="24218658" cy="10661660"/>
          </a:xfrm>
          <a:prstGeom prst="rect">
            <a:avLst/>
          </a:prstGeom>
        </p:spPr>
      </p:pic>
      <p:sp>
        <p:nvSpPr>
          <p:cNvPr id="15" name="Title 1"/>
          <p:cNvSpPr>
            <a:spLocks noGrp="1"/>
          </p:cNvSpPr>
          <p:nvPr>
            <p:ph type="title"/>
          </p:nvPr>
        </p:nvSpPr>
        <p:spPr>
          <a:xfrm>
            <a:off x="495300" y="762001"/>
            <a:ext cx="10287000" cy="1202456"/>
          </a:xfrm>
          <a:solidFill>
            <a:schemeClr val="tx1"/>
          </a:solidFill>
        </p:spPr>
        <p:txBody>
          <a:bodyPr>
            <a:noAutofit/>
          </a:bodyPr>
          <a:lstStyle/>
          <a:p>
            <a:pPr algn="l"/>
            <a:r>
              <a:rPr lang="en-US" sz="5000" b="1" dirty="0" smtClean="0">
                <a:solidFill>
                  <a:srgbClr val="003300"/>
                </a:solidFill>
              </a:rPr>
              <a:t>Section 3B – US 441 Plan Profile</a:t>
            </a:r>
            <a:endParaRPr lang="en-US" sz="5000" b="1" dirty="0">
              <a:solidFill>
                <a:srgbClr val="003300"/>
              </a:solidFill>
            </a:endParaRPr>
          </a:p>
        </p:txBody>
      </p:sp>
      <p:sp>
        <p:nvSpPr>
          <p:cNvPr id="9" name="TextBox 8"/>
          <p:cNvSpPr txBox="1"/>
          <p:nvPr/>
        </p:nvSpPr>
        <p:spPr>
          <a:xfrm>
            <a:off x="533400" y="11430000"/>
            <a:ext cx="12315058" cy="2123658"/>
          </a:xfrm>
          <a:prstGeom prst="rect">
            <a:avLst/>
          </a:prstGeom>
          <a:solidFill>
            <a:schemeClr val="tx1"/>
          </a:solidFill>
        </p:spPr>
        <p:txBody>
          <a:bodyPr wrap="square" rtlCol="0">
            <a:spAutoFit/>
          </a:bodyPr>
          <a:lstStyle/>
          <a:p>
            <a:pPr marL="571500" indent="-571500" algn="l">
              <a:buFont typeface="Wingdings" panose="05000000000000000000" pitchFamily="2" charset="2"/>
              <a:buChar char="§"/>
            </a:pPr>
            <a:r>
              <a:rPr lang="en-US" sz="4400" dirty="0" smtClean="0">
                <a:solidFill>
                  <a:srgbClr val="003300"/>
                </a:solidFill>
              </a:rPr>
              <a:t>Non-tolled Road Improvements</a:t>
            </a:r>
          </a:p>
          <a:p>
            <a:pPr marL="571500" indent="-571500" algn="l">
              <a:buFont typeface="Wingdings" panose="05000000000000000000" pitchFamily="2" charset="2"/>
              <a:buChar char="§"/>
            </a:pPr>
            <a:r>
              <a:rPr lang="en-US" sz="4400" dirty="0" smtClean="0">
                <a:solidFill>
                  <a:srgbClr val="003300"/>
                </a:solidFill>
              </a:rPr>
              <a:t>At-grade, Signalized Intersection</a:t>
            </a:r>
          </a:p>
          <a:p>
            <a:pPr marL="571500" indent="-571500" algn="l">
              <a:buFont typeface="Wingdings" panose="05000000000000000000" pitchFamily="2" charset="2"/>
              <a:buChar char="§"/>
            </a:pPr>
            <a:r>
              <a:rPr lang="en-US" sz="4400" dirty="0">
                <a:solidFill>
                  <a:srgbClr val="003300"/>
                </a:solidFill>
              </a:rPr>
              <a:t>Flyover </a:t>
            </a:r>
            <a:r>
              <a:rPr lang="en-US" sz="4400" dirty="0" smtClean="0">
                <a:solidFill>
                  <a:srgbClr val="003300"/>
                </a:solidFill>
              </a:rPr>
              <a:t>Ramp (5 Feet Above 441 Overpass)</a:t>
            </a:r>
            <a:endParaRPr lang="en-US" sz="4400" dirty="0">
              <a:solidFill>
                <a:srgbClr val="003300"/>
              </a:solidFill>
            </a:endParaRPr>
          </a:p>
        </p:txBody>
      </p:sp>
      <p:sp>
        <p:nvSpPr>
          <p:cNvPr id="10" name="TextBox 9"/>
          <p:cNvSpPr txBox="1"/>
          <p:nvPr/>
        </p:nvSpPr>
        <p:spPr>
          <a:xfrm>
            <a:off x="12887730" y="11430000"/>
            <a:ext cx="10969797" cy="2123658"/>
          </a:xfrm>
          <a:prstGeom prst="rect">
            <a:avLst/>
          </a:prstGeom>
          <a:solidFill>
            <a:schemeClr val="tx1"/>
          </a:solidFill>
        </p:spPr>
        <p:txBody>
          <a:bodyPr wrap="square" rtlCol="0">
            <a:spAutoFit/>
          </a:bodyPr>
          <a:lstStyle/>
          <a:p>
            <a:pPr marL="571500" indent="-571500" algn="l">
              <a:buFont typeface="Wingdings" panose="05000000000000000000" pitchFamily="2" charset="2"/>
              <a:buChar char="§"/>
            </a:pPr>
            <a:r>
              <a:rPr lang="en-US" sz="4400" dirty="0">
                <a:solidFill>
                  <a:srgbClr val="003300"/>
                </a:solidFill>
              </a:rPr>
              <a:t>City Water Plant Access Change</a:t>
            </a:r>
          </a:p>
          <a:p>
            <a:pPr marL="571500" indent="-571500" algn="l">
              <a:buFont typeface="Wingdings" panose="05000000000000000000" pitchFamily="2" charset="2"/>
              <a:buChar char="§"/>
            </a:pPr>
            <a:r>
              <a:rPr lang="en-US" sz="4400" dirty="0" smtClean="0">
                <a:solidFill>
                  <a:srgbClr val="003300"/>
                </a:solidFill>
              </a:rPr>
              <a:t>Joint Use Pond</a:t>
            </a:r>
          </a:p>
          <a:p>
            <a:pPr marL="571500" indent="-571500" algn="l">
              <a:buFont typeface="Wingdings" panose="05000000000000000000" pitchFamily="2" charset="2"/>
              <a:buChar char="§"/>
            </a:pPr>
            <a:r>
              <a:rPr lang="en-US" sz="4400" dirty="0" smtClean="0">
                <a:solidFill>
                  <a:srgbClr val="003300"/>
                </a:solidFill>
              </a:rPr>
              <a:t>US 441 Lowered Below Ground Level </a:t>
            </a:r>
            <a:endParaRPr lang="en-US" sz="4400" dirty="0">
              <a:solidFill>
                <a:srgbClr val="003300"/>
              </a:solidFill>
            </a:endParaRPr>
          </a:p>
        </p:txBody>
      </p:sp>
      <p:sp>
        <p:nvSpPr>
          <p:cNvPr id="3" name="Right Arrow 2"/>
          <p:cNvSpPr/>
          <p:nvPr/>
        </p:nvSpPr>
        <p:spPr bwMode="auto">
          <a:xfrm rot="17954797">
            <a:off x="10071193" y="9461314"/>
            <a:ext cx="2071027" cy="978607"/>
          </a:xfrm>
          <a:prstGeom prst="rightArrow">
            <a:avLst/>
          </a:pr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270200" y="5105400"/>
            <a:ext cx="609600" cy="609600"/>
          </a:xfrm>
          <a:prstGeom prst="rect">
            <a:avLst/>
          </a:prstGeom>
        </p:spPr>
      </p:pic>
    </p:spTree>
    <p:extLst>
      <p:ext uri="{BB962C8B-B14F-4D97-AF65-F5344CB8AC3E}">
        <p14:creationId xmlns:p14="http://schemas.microsoft.com/office/powerpoint/2010/main" val="4155254039"/>
      </p:ext>
    </p:extLst>
  </p:cSld>
  <p:clrMapOvr>
    <a:masterClrMapping/>
  </p:clrMapOvr>
  <p:transition spd="slow" advClick="0" advTm="7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019" fill="hold"/>
                                        <p:tgtEl>
                                          <p:spTgt spid="4"/>
                                        </p:tgtEl>
                                      </p:cBhvr>
                                    </p:cmd>
                                  </p:childTnLst>
                                </p:cTn>
                              </p:par>
                              <p:par>
                                <p:cTn id="7" presetID="10" presetClass="entr" presetSubtype="0" fill="hold" grpId="0" nodeType="withEffect">
                                  <p:stCondLst>
                                    <p:cond delay="59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066800" y="685800"/>
            <a:ext cx="8431535" cy="1200325"/>
          </a:xfrm>
          <a:prstGeom prst="rect">
            <a:avLst/>
          </a:prstGeom>
          <a:solidFill>
            <a:schemeClr val="tx1"/>
          </a:solidFill>
          <a:ln w="9525">
            <a:noFill/>
            <a:miter lim="800000"/>
            <a:headEnd/>
            <a:tailEnd/>
          </a:ln>
        </p:spPr>
        <p:txBody>
          <a:bodyPr wrap="none" lIns="91438" tIns="45718" rIns="91438" bIns="45718">
            <a:spAutoFit/>
          </a:bodyPr>
          <a:lstStyle/>
          <a:p>
            <a:pPr algn="l"/>
            <a:r>
              <a:rPr lang="en-US" sz="7200" b="1" dirty="0" smtClean="0">
                <a:solidFill>
                  <a:srgbClr val="336600"/>
                </a:solidFill>
                <a:latin typeface="Calibri" pitchFamily="34" charset="0"/>
                <a:cs typeface="Calibri" pitchFamily="34" charset="0"/>
              </a:rPr>
              <a:t>Section 3B Animation</a:t>
            </a:r>
            <a:endParaRPr lang="en-US" sz="7200" b="1" dirty="0">
              <a:solidFill>
                <a:srgbClr val="336600"/>
              </a:solidFill>
              <a:latin typeface="Calibri" pitchFamily="34" charset="0"/>
              <a:cs typeface="Calibri" pitchFamily="34" charset="0"/>
            </a:endParaRPr>
          </a:p>
        </p:txBody>
      </p:sp>
      <p:pic>
        <p:nvPicPr>
          <p:cNvPr id="12" name="Sequence 02(compressed.mp4">
            <a:hlinkClick r:id="" action="ppaction://media"/>
          </p:cNvPr>
          <p:cNvPicPr>
            <a:picLocks noChangeAspect="1"/>
          </p:cNvPicPr>
          <p:nvPr>
            <a:videoFile r:link="rId1"/>
            <p:extLst>
              <p:ext uri="{DAA4B4D4-6D71-4841-9C94-3DE7FCFB9230}">
                <p14:media xmlns:p14="http://schemas.microsoft.com/office/powerpoint/2010/main" r:link="rId2">
                  <p14:trim end="96929.9999"/>
                </p14:media>
              </p:ext>
            </p:extLst>
          </p:nvPr>
        </p:nvPicPr>
        <p:blipFill>
          <a:blip r:embed="rId7"/>
          <a:stretch>
            <a:fillRect/>
          </a:stretch>
        </p:blipFill>
        <p:spPr>
          <a:xfrm>
            <a:off x="4622800" y="2171700"/>
            <a:ext cx="14884400" cy="11163300"/>
          </a:xfrm>
          <a:prstGeom prst="rect">
            <a:avLst/>
          </a:prstGeom>
        </p:spPr>
      </p:pic>
    </p:spTree>
  </p:cSld>
  <p:clrMapOvr>
    <a:masterClrMapping/>
  </p:clrMapOvr>
  <p:transition advClick="0" advTm="10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Baltimore-Washington Pkwy.jpg"/>
          <p:cNvPicPr>
            <a:picLocks noChangeAspect="1"/>
          </p:cNvPicPr>
          <p:nvPr/>
        </p:nvPicPr>
        <p:blipFill>
          <a:blip r:embed="rId5">
            <a:lum bright="19000" contrast="-33000"/>
          </a:blip>
          <a:srcRect l="3905" r="51465"/>
          <a:stretch>
            <a:fillRect/>
          </a:stretch>
        </p:blipFill>
        <p:spPr bwMode="auto">
          <a:xfrm>
            <a:off x="0" y="14288"/>
            <a:ext cx="24384000" cy="13716000"/>
          </a:xfrm>
          <a:prstGeom prst="rect">
            <a:avLst/>
          </a:prstGeom>
          <a:noFill/>
          <a:ln w="9525">
            <a:noFill/>
            <a:miter lim="800000"/>
            <a:headEnd/>
            <a:tailEnd/>
          </a:ln>
        </p:spPr>
      </p:pic>
      <p:sp>
        <p:nvSpPr>
          <p:cNvPr id="18434" name="TextBox 4"/>
          <p:cNvSpPr txBox="1">
            <a:spLocks noChangeArrowheads="1"/>
          </p:cNvSpPr>
          <p:nvPr/>
        </p:nvSpPr>
        <p:spPr bwMode="auto">
          <a:xfrm>
            <a:off x="4031402" y="1524009"/>
            <a:ext cx="16321243" cy="1985048"/>
          </a:xfrm>
          <a:prstGeom prst="rect">
            <a:avLst/>
          </a:prstGeom>
          <a:noFill/>
          <a:ln w="9525">
            <a:noFill/>
            <a:miter lim="800000"/>
            <a:headEnd/>
            <a:tailEnd/>
          </a:ln>
        </p:spPr>
        <p:txBody>
          <a:bodyPr wrap="none" lIns="91335" tIns="45665" rIns="91335" bIns="45665">
            <a:spAutoFit/>
          </a:bodyPr>
          <a:lstStyle/>
          <a:p>
            <a:pPr>
              <a:lnSpc>
                <a:spcPct val="80000"/>
              </a:lnSpc>
            </a:pPr>
            <a:r>
              <a:rPr lang="en-US" sz="15000" b="1" dirty="0" smtClean="0">
                <a:solidFill>
                  <a:srgbClr val="003300"/>
                </a:solidFill>
                <a:latin typeface="Calibri" pitchFamily="34" charset="0"/>
                <a:cs typeface="Calibri" pitchFamily="34" charset="0"/>
              </a:rPr>
              <a:t>Construction Details</a:t>
            </a:r>
            <a:endParaRPr lang="en-US" sz="15000" b="1" dirty="0">
              <a:solidFill>
                <a:srgbClr val="003300"/>
              </a:solidFill>
              <a:latin typeface="Calibri" pitchFamily="34" charset="0"/>
              <a:cs typeface="Calibri" pitchFamily="34" charset="0"/>
            </a:endParaRPr>
          </a:p>
        </p:txBody>
      </p:sp>
      <p:pic>
        <p:nvPicPr>
          <p:cNvPr id="18435" name="Picture 4" descr="Wekiva Logo.png"/>
          <p:cNvPicPr>
            <a:picLocks noChangeAspect="1"/>
          </p:cNvPicPr>
          <p:nvPr/>
        </p:nvPicPr>
        <p:blipFill>
          <a:blip r:embed="rId6"/>
          <a:srcRect r="11040"/>
          <a:stretch>
            <a:fillRect/>
          </a:stretch>
        </p:blipFill>
        <p:spPr bwMode="auto">
          <a:xfrm>
            <a:off x="8782052" y="11658604"/>
            <a:ext cx="6819900" cy="1804988"/>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670000" y="6567488"/>
            <a:ext cx="609600" cy="609600"/>
          </a:xfrm>
          <a:prstGeom prst="rect">
            <a:avLst/>
          </a:prstGeom>
        </p:spPr>
      </p:pic>
    </p:spTree>
    <p:extLst>
      <p:ext uri="{BB962C8B-B14F-4D97-AF65-F5344CB8AC3E}">
        <p14:creationId xmlns:p14="http://schemas.microsoft.com/office/powerpoint/2010/main" val="3722842347"/>
      </p:ext>
    </p:extLst>
  </p:cSld>
  <p:clrMapOvr>
    <a:masterClrMapping/>
  </p:clrMapOvr>
  <p:transition spd="slow"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223410" y="797004"/>
            <a:ext cx="8535538" cy="1200325"/>
          </a:xfrm>
          <a:prstGeom prst="rect">
            <a:avLst/>
          </a:prstGeom>
          <a:solidFill>
            <a:schemeClr val="tx1"/>
          </a:solidFill>
          <a:ln w="9525">
            <a:noFill/>
            <a:miter lim="800000"/>
            <a:headEnd/>
            <a:tailEnd/>
          </a:ln>
        </p:spPr>
        <p:txBody>
          <a:bodyPr wrap="none" lIns="91438" tIns="45718" rIns="91438" bIns="45718">
            <a:spAutoFit/>
          </a:bodyPr>
          <a:lstStyle/>
          <a:p>
            <a:pPr algn="l"/>
            <a:r>
              <a:rPr lang="en-US" sz="7200" b="1" dirty="0" smtClean="0">
                <a:solidFill>
                  <a:srgbClr val="003300"/>
                </a:solidFill>
                <a:latin typeface="Calibri" pitchFamily="34" charset="0"/>
                <a:cs typeface="Calibri" pitchFamily="34" charset="0"/>
              </a:rPr>
              <a:t>Construction  Impacts</a:t>
            </a:r>
            <a:endParaRPr lang="en-US" sz="7200" b="1" dirty="0">
              <a:solidFill>
                <a:srgbClr val="003300"/>
              </a:solidFill>
              <a:latin typeface="Calibri" pitchFamily="34" charset="0"/>
              <a:cs typeface="Calibri" pitchFamily="34" charset="0"/>
            </a:endParaRPr>
          </a:p>
        </p:txBody>
      </p:sp>
      <p:sp>
        <p:nvSpPr>
          <p:cNvPr id="8" name="TextBox 7"/>
          <p:cNvSpPr txBox="1"/>
          <p:nvPr/>
        </p:nvSpPr>
        <p:spPr>
          <a:xfrm>
            <a:off x="808114" y="2197275"/>
            <a:ext cx="21640800" cy="10464403"/>
          </a:xfrm>
          <a:prstGeom prst="rect">
            <a:avLst/>
          </a:prstGeom>
          <a:noFill/>
        </p:spPr>
        <p:txBody>
          <a:bodyPr wrap="square" rtlCol="0">
            <a:spAutoFit/>
          </a:bodyPr>
          <a:lstStyle/>
          <a:p>
            <a:pPr algn="l"/>
            <a:r>
              <a:rPr lang="en-US" sz="4800" b="1" dirty="0" smtClean="0">
                <a:solidFill>
                  <a:srgbClr val="003300"/>
                </a:solidFill>
              </a:rPr>
              <a:t>Construction Start: Late </a:t>
            </a:r>
            <a:r>
              <a:rPr lang="en-US" sz="4800" b="1" dirty="0" smtClean="0">
                <a:solidFill>
                  <a:srgbClr val="003300"/>
                </a:solidFill>
              </a:rPr>
              <a:t>Oct</a:t>
            </a:r>
            <a:r>
              <a:rPr lang="en-US" sz="4800" b="1" dirty="0" smtClean="0">
                <a:solidFill>
                  <a:srgbClr val="003300"/>
                </a:solidFill>
              </a:rPr>
              <a:t>. 2017</a:t>
            </a:r>
          </a:p>
          <a:p>
            <a:pPr algn="l"/>
            <a:endParaRPr lang="en-US" sz="5400" b="1" dirty="0">
              <a:solidFill>
                <a:srgbClr val="003300"/>
              </a:solidFill>
            </a:endParaRPr>
          </a:p>
          <a:p>
            <a:pPr algn="l"/>
            <a:r>
              <a:rPr lang="en-US" sz="4400" b="1" dirty="0" smtClean="0">
                <a:solidFill>
                  <a:srgbClr val="003300"/>
                </a:solidFill>
              </a:rPr>
              <a:t>Affected Side Streets: </a:t>
            </a:r>
          </a:p>
          <a:p>
            <a:pPr algn="l"/>
            <a:r>
              <a:rPr lang="en-US" sz="4400" dirty="0" smtClean="0">
                <a:solidFill>
                  <a:srgbClr val="003300"/>
                </a:solidFill>
              </a:rPr>
              <a:t>Groveland Rd.			Pond Rd.			Top of the Hill Dr.</a:t>
            </a:r>
          </a:p>
          <a:p>
            <a:pPr algn="l"/>
            <a:r>
              <a:rPr lang="en-US" sz="4400" dirty="0" err="1" smtClean="0">
                <a:solidFill>
                  <a:srgbClr val="003300"/>
                </a:solidFill>
              </a:rPr>
              <a:t>Pinecrest</a:t>
            </a:r>
            <a:r>
              <a:rPr lang="en-US" sz="4400" dirty="0" smtClean="0">
                <a:solidFill>
                  <a:srgbClr val="003300"/>
                </a:solidFill>
              </a:rPr>
              <a:t> Rd.			Sabastian St.		Buttercup Ln.</a:t>
            </a:r>
          </a:p>
          <a:p>
            <a:pPr algn="l"/>
            <a:r>
              <a:rPr lang="en-US" sz="4400" dirty="0" smtClean="0">
                <a:solidFill>
                  <a:srgbClr val="003300"/>
                </a:solidFill>
              </a:rPr>
              <a:t>Stanley Bell Dr</a:t>
            </a:r>
            <a:r>
              <a:rPr lang="en-US" sz="4400" dirty="0">
                <a:solidFill>
                  <a:srgbClr val="003300"/>
                </a:solidFill>
              </a:rPr>
              <a:t>.		</a:t>
            </a:r>
            <a:r>
              <a:rPr lang="en-US" sz="4400" dirty="0" smtClean="0">
                <a:solidFill>
                  <a:srgbClr val="003300"/>
                </a:solidFill>
              </a:rPr>
              <a:t>Veranda </a:t>
            </a:r>
            <a:r>
              <a:rPr lang="en-US" sz="4400" dirty="0" err="1">
                <a:solidFill>
                  <a:srgbClr val="003300"/>
                </a:solidFill>
              </a:rPr>
              <a:t>Wy</a:t>
            </a:r>
            <a:r>
              <a:rPr lang="en-US" sz="4400" dirty="0" smtClean="0">
                <a:solidFill>
                  <a:srgbClr val="003300"/>
                </a:solidFill>
              </a:rPr>
              <a:t>.		Norton Ln.</a:t>
            </a:r>
          </a:p>
          <a:p>
            <a:pPr algn="l"/>
            <a:r>
              <a:rPr lang="en-US" sz="4400" dirty="0" err="1">
                <a:solidFill>
                  <a:srgbClr val="003300"/>
                </a:solidFill>
              </a:rPr>
              <a:t>Currin</a:t>
            </a:r>
            <a:r>
              <a:rPr lang="en-US" sz="4400" dirty="0">
                <a:solidFill>
                  <a:srgbClr val="003300"/>
                </a:solidFill>
              </a:rPr>
              <a:t> Blvd. </a:t>
            </a:r>
            <a:r>
              <a:rPr lang="en-US" sz="4400" dirty="0" smtClean="0">
                <a:solidFill>
                  <a:srgbClr val="003300"/>
                </a:solidFill>
              </a:rPr>
              <a:t>			Vista View			</a:t>
            </a:r>
            <a:r>
              <a:rPr lang="en-US" sz="4400" dirty="0" err="1" smtClean="0">
                <a:solidFill>
                  <a:srgbClr val="003300"/>
                </a:solidFill>
              </a:rPr>
              <a:t>Suneagle</a:t>
            </a:r>
            <a:r>
              <a:rPr lang="en-US" sz="4400" dirty="0" smtClean="0">
                <a:solidFill>
                  <a:srgbClr val="003300"/>
                </a:solidFill>
              </a:rPr>
              <a:t> Dr.</a:t>
            </a:r>
          </a:p>
          <a:p>
            <a:pPr algn="l"/>
            <a:r>
              <a:rPr lang="en-US" sz="4400" dirty="0" err="1">
                <a:solidFill>
                  <a:srgbClr val="003300"/>
                </a:solidFill>
              </a:rPr>
              <a:t>Natoma</a:t>
            </a:r>
            <a:r>
              <a:rPr lang="en-US" sz="4400" dirty="0">
                <a:solidFill>
                  <a:srgbClr val="003300"/>
                </a:solidFill>
              </a:rPr>
              <a:t> Blvd</a:t>
            </a:r>
            <a:r>
              <a:rPr lang="en-US" sz="4400" dirty="0" smtClean="0">
                <a:solidFill>
                  <a:srgbClr val="003300"/>
                </a:solidFill>
              </a:rPr>
              <a:t>.			Bob White Ln.		Round Lake Rd.</a:t>
            </a:r>
          </a:p>
          <a:p>
            <a:pPr algn="l"/>
            <a:endParaRPr lang="en-US" sz="4400" dirty="0">
              <a:solidFill>
                <a:srgbClr val="003300"/>
              </a:solidFill>
            </a:endParaRPr>
          </a:p>
          <a:p>
            <a:pPr algn="l"/>
            <a:endParaRPr lang="en-US" sz="4400" dirty="0" smtClean="0">
              <a:solidFill>
                <a:srgbClr val="003300"/>
              </a:solidFill>
            </a:endParaRPr>
          </a:p>
          <a:p>
            <a:pPr algn="l"/>
            <a:r>
              <a:rPr lang="en-US" sz="4400" dirty="0" smtClean="0">
                <a:solidFill>
                  <a:srgbClr val="003300"/>
                </a:solidFill>
              </a:rPr>
              <a:t>Construction Vehicles		Road &amp; Lane Closures </a:t>
            </a:r>
          </a:p>
          <a:p>
            <a:pPr algn="l"/>
            <a:r>
              <a:rPr lang="en-US" sz="4400" dirty="0" smtClean="0">
                <a:solidFill>
                  <a:srgbClr val="003300"/>
                </a:solidFill>
              </a:rPr>
              <a:t>Detours					Utility Work</a:t>
            </a:r>
          </a:p>
          <a:p>
            <a:pPr algn="l"/>
            <a:r>
              <a:rPr lang="en-US" sz="4400" dirty="0">
                <a:solidFill>
                  <a:srgbClr val="003300"/>
                </a:solidFill>
              </a:rPr>
              <a:t>Pile Driving				</a:t>
            </a:r>
            <a:r>
              <a:rPr lang="en-US" sz="4400" dirty="0" smtClean="0">
                <a:solidFill>
                  <a:srgbClr val="003300"/>
                </a:solidFill>
              </a:rPr>
              <a:t>Dust</a:t>
            </a:r>
            <a:endParaRPr lang="en-US" sz="4400" dirty="0">
              <a:solidFill>
                <a:srgbClr val="003300"/>
              </a:solidFill>
            </a:endParaRPr>
          </a:p>
          <a:p>
            <a:pPr algn="l"/>
            <a:r>
              <a:rPr lang="en-US" sz="4400" dirty="0" smtClean="0">
                <a:solidFill>
                  <a:srgbClr val="003300"/>
                </a:solidFill>
              </a:rPr>
              <a:t>Noise 						Vibration</a:t>
            </a:r>
          </a:p>
          <a:p>
            <a:pPr algn="l"/>
            <a:r>
              <a:rPr lang="en-US" sz="4400" dirty="0">
                <a:solidFill>
                  <a:srgbClr val="003300"/>
                </a:solidFill>
              </a:rPr>
              <a:t>Night Work						</a:t>
            </a:r>
          </a:p>
        </p:txBody>
      </p:sp>
      <p:pic>
        <p:nvPicPr>
          <p:cNvPr id="9" name="Picture 4" descr="C:\Users\mary\AppData\Local\Microsoft\Windows\Temporary Internet Files\Content.IE5\JR444I7J\MC900318256[1].wmf"/>
          <p:cNvPicPr>
            <a:picLocks noChangeAspect="1" noChangeArrowheads="1"/>
          </p:cNvPicPr>
          <p:nvPr/>
        </p:nvPicPr>
        <p:blipFill>
          <a:blip r:embed="rId7"/>
          <a:srcRect/>
          <a:stretch>
            <a:fillRect/>
          </a:stretch>
        </p:blipFill>
        <p:spPr bwMode="auto">
          <a:xfrm>
            <a:off x="18575994" y="2666154"/>
            <a:ext cx="3843612" cy="3620346"/>
          </a:xfrm>
          <a:prstGeom prst="rect">
            <a:avLst/>
          </a:prstGeom>
          <a:noFill/>
        </p:spPr>
      </p:pic>
      <p:pic>
        <p:nvPicPr>
          <p:cNvPr id="11" name="Picture 5" descr="C:\Users\mary\AppData\Local\Microsoft\Windows\Temporary Internet Files\Content.IE5\V9VAK1FW\MP900439307[1].jpg"/>
          <p:cNvPicPr>
            <a:picLocks noChangeAspect="1" noChangeArrowheads="1"/>
          </p:cNvPicPr>
          <p:nvPr/>
        </p:nvPicPr>
        <p:blipFill>
          <a:blip r:embed="rId8"/>
          <a:srcRect l="23810"/>
          <a:stretch>
            <a:fillRect/>
          </a:stretch>
        </p:blipFill>
        <p:spPr bwMode="auto">
          <a:xfrm>
            <a:off x="18288000" y="7927721"/>
            <a:ext cx="5029200" cy="4400550"/>
          </a:xfrm>
          <a:prstGeom prst="roundRect">
            <a:avLst/>
          </a:prstGeom>
          <a:noFill/>
        </p:spPr>
      </p:pic>
      <p:sp>
        <p:nvSpPr>
          <p:cNvPr id="2" name="TextBox 1"/>
          <p:cNvSpPr txBox="1"/>
          <p:nvPr/>
        </p:nvSpPr>
        <p:spPr>
          <a:xfrm>
            <a:off x="76200" y="12565559"/>
            <a:ext cx="24307800" cy="769441"/>
          </a:xfrm>
          <a:prstGeom prst="rect">
            <a:avLst/>
          </a:prstGeom>
          <a:solidFill>
            <a:schemeClr val="tx1"/>
          </a:solidFill>
        </p:spPr>
        <p:txBody>
          <a:bodyPr wrap="square" rtlCol="0">
            <a:spAutoFit/>
          </a:bodyPr>
          <a:lstStyle/>
          <a:p>
            <a:r>
              <a:rPr lang="en-US" sz="4400" b="1" dirty="0" smtClean="0">
                <a:solidFill>
                  <a:srgbClr val="003300"/>
                </a:solidFill>
              </a:rPr>
              <a:t>Construction News: </a:t>
            </a:r>
            <a:r>
              <a:rPr lang="en-US" sz="4400" b="1" dirty="0" smtClean="0">
                <a:solidFill>
                  <a:srgbClr val="003300"/>
                </a:solidFill>
                <a:hlinkClick r:id="rId9"/>
              </a:rPr>
              <a:t>www.wekivaparkway.com</a:t>
            </a:r>
            <a:r>
              <a:rPr lang="en-US" sz="4400" b="1" dirty="0" smtClean="0">
                <a:solidFill>
                  <a:srgbClr val="003300"/>
                </a:solidFill>
              </a:rPr>
              <a:t>, Facebook &amp; Twitter</a:t>
            </a:r>
            <a:endParaRPr lang="en-US" sz="4400" b="1" dirty="0">
              <a:solidFill>
                <a:srgbClr val="0033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289000" y="7622921"/>
            <a:ext cx="609600" cy="609600"/>
          </a:xfrm>
          <a:prstGeom prst="rect">
            <a:avLst/>
          </a:prstGeom>
        </p:spPr>
      </p:pic>
    </p:spTree>
  </p:cSld>
  <p:clrMapOvr>
    <a:masterClrMapping/>
  </p:clrMapOvr>
  <p:transition spd="med" advClick="0" advTm="6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066800" y="797004"/>
            <a:ext cx="14624384" cy="1015659"/>
          </a:xfrm>
          <a:prstGeom prst="rect">
            <a:avLst/>
          </a:prstGeom>
          <a:solidFill>
            <a:schemeClr val="tx1"/>
          </a:solidFill>
          <a:ln w="9525">
            <a:noFill/>
            <a:miter lim="800000"/>
            <a:headEnd/>
            <a:tailEnd/>
          </a:ln>
        </p:spPr>
        <p:txBody>
          <a:bodyPr wrap="none" lIns="91438" tIns="45718" rIns="91438" bIns="45718">
            <a:spAutoFit/>
          </a:bodyPr>
          <a:lstStyle/>
          <a:p>
            <a:pPr algn="l"/>
            <a:r>
              <a:rPr lang="en-US" sz="6000" b="1" dirty="0" smtClean="0">
                <a:solidFill>
                  <a:srgbClr val="003300"/>
                </a:solidFill>
                <a:latin typeface="Calibri" pitchFamily="34" charset="0"/>
                <a:cs typeface="Calibri" pitchFamily="34" charset="0"/>
              </a:rPr>
              <a:t>Construction  Impacts – Vibration Monitoring</a:t>
            </a:r>
            <a:endParaRPr lang="en-US" sz="6000" b="1" dirty="0">
              <a:solidFill>
                <a:srgbClr val="003300"/>
              </a:solidFill>
              <a:latin typeface="Calibri" pitchFamily="34" charset="0"/>
              <a:cs typeface="Calibri" pitchFamily="34" charset="0"/>
            </a:endParaRPr>
          </a:p>
        </p:txBody>
      </p:sp>
      <p:sp>
        <p:nvSpPr>
          <p:cNvPr id="8" name="TextBox 7"/>
          <p:cNvSpPr txBox="1"/>
          <p:nvPr/>
        </p:nvSpPr>
        <p:spPr>
          <a:xfrm>
            <a:off x="1066800" y="1828800"/>
            <a:ext cx="16383000" cy="12957393"/>
          </a:xfrm>
          <a:prstGeom prst="rect">
            <a:avLst/>
          </a:prstGeom>
          <a:noFill/>
        </p:spPr>
        <p:txBody>
          <a:bodyPr wrap="square" rtlCol="0">
            <a:spAutoFit/>
          </a:bodyPr>
          <a:lstStyle/>
          <a:p>
            <a:pPr marL="571500" indent="-571500" algn="l">
              <a:buFont typeface="Arial" panose="020B0604020202020204" pitchFamily="34" charset="0"/>
              <a:buChar char="•"/>
            </a:pPr>
            <a:r>
              <a:rPr lang="en-US" sz="4400" dirty="0">
                <a:solidFill>
                  <a:srgbClr val="003300"/>
                </a:solidFill>
              </a:rPr>
              <a:t>Vibration Causes: </a:t>
            </a:r>
            <a:endParaRPr lang="en-US" sz="4400" dirty="0" smtClean="0">
              <a:solidFill>
                <a:srgbClr val="003300"/>
              </a:solidFill>
            </a:endParaRPr>
          </a:p>
          <a:p>
            <a:pPr marL="571500" indent="-571500" algn="l">
              <a:buFontTx/>
              <a:buChar char="-"/>
            </a:pPr>
            <a:r>
              <a:rPr lang="en-US" sz="4400" dirty="0" smtClean="0">
                <a:solidFill>
                  <a:srgbClr val="003300"/>
                </a:solidFill>
              </a:rPr>
              <a:t>Pile Driving 		- Roadway Compaction 		- Drilled Shafts</a:t>
            </a:r>
          </a:p>
          <a:p>
            <a:pPr marL="571500" indent="-571500" algn="l">
              <a:buFontTx/>
              <a:buChar char="-"/>
            </a:pPr>
            <a:r>
              <a:rPr lang="en-US" sz="4400" dirty="0" smtClean="0">
                <a:solidFill>
                  <a:srgbClr val="003300"/>
                </a:solidFill>
              </a:rPr>
              <a:t>Others</a:t>
            </a:r>
          </a:p>
          <a:p>
            <a:pPr algn="l"/>
            <a:endParaRPr lang="en-US" sz="4400" dirty="0">
              <a:solidFill>
                <a:srgbClr val="003300"/>
              </a:solidFill>
            </a:endParaRPr>
          </a:p>
          <a:p>
            <a:pPr marL="571500" indent="-571500" algn="l">
              <a:buFont typeface="Arial" panose="020B0604020202020204" pitchFamily="34" charset="0"/>
              <a:buChar char="•"/>
            </a:pPr>
            <a:r>
              <a:rPr lang="en-US" sz="4400" dirty="0" smtClean="0">
                <a:solidFill>
                  <a:srgbClr val="003300"/>
                </a:solidFill>
              </a:rPr>
              <a:t>Damage from vibration is uncommon.</a:t>
            </a:r>
          </a:p>
          <a:p>
            <a:pPr marL="571500" indent="-571500" algn="l">
              <a:buFont typeface="Arial" panose="020B0604020202020204" pitchFamily="34" charset="0"/>
              <a:buChar char="•"/>
            </a:pPr>
            <a:endParaRPr lang="en-US" sz="4400" dirty="0" smtClean="0">
              <a:solidFill>
                <a:srgbClr val="003300"/>
              </a:solidFill>
            </a:endParaRPr>
          </a:p>
          <a:p>
            <a:pPr marL="571500" indent="-571500" algn="l">
              <a:buFont typeface="Arial" panose="020B0604020202020204" pitchFamily="34" charset="0"/>
              <a:buChar char="•"/>
            </a:pPr>
            <a:r>
              <a:rPr lang="en-US" sz="4400" dirty="0" smtClean="0">
                <a:solidFill>
                  <a:srgbClr val="003300"/>
                </a:solidFill>
              </a:rPr>
              <a:t>Safeguard: FDOT monitors vibration within a certain distance of construction.</a:t>
            </a:r>
          </a:p>
          <a:p>
            <a:pPr marL="571500" indent="-571500" algn="l">
              <a:buFont typeface="Arial" panose="020B0604020202020204" pitchFamily="34" charset="0"/>
              <a:buChar char="•"/>
            </a:pPr>
            <a:endParaRPr lang="en-US" sz="4400" dirty="0" smtClean="0">
              <a:solidFill>
                <a:srgbClr val="003300"/>
              </a:solidFill>
            </a:endParaRPr>
          </a:p>
          <a:p>
            <a:pPr algn="l"/>
            <a:r>
              <a:rPr lang="en-US" sz="4400" b="1" dirty="0">
                <a:solidFill>
                  <a:srgbClr val="003300"/>
                </a:solidFill>
              </a:rPr>
              <a:t>Southernaire</a:t>
            </a:r>
            <a:r>
              <a:rPr lang="en-US" sz="4400" dirty="0">
                <a:solidFill>
                  <a:srgbClr val="003300"/>
                </a:solidFill>
              </a:rPr>
              <a:t>: </a:t>
            </a:r>
            <a:r>
              <a:rPr lang="en-US" sz="4400" dirty="0" smtClean="0">
                <a:solidFill>
                  <a:srgbClr val="003300"/>
                </a:solidFill>
              </a:rPr>
              <a:t>Homes </a:t>
            </a:r>
            <a:r>
              <a:rPr lang="en-US" sz="4400" dirty="0">
                <a:solidFill>
                  <a:srgbClr val="003300"/>
                </a:solidFill>
              </a:rPr>
              <a:t>along </a:t>
            </a:r>
            <a:r>
              <a:rPr lang="en-US" sz="4400" dirty="0" smtClean="0">
                <a:solidFill>
                  <a:srgbClr val="003300"/>
                </a:solidFill>
              </a:rPr>
              <a:t>perimeter </a:t>
            </a:r>
            <a:r>
              <a:rPr lang="en-US" sz="4400" dirty="0">
                <a:solidFill>
                  <a:srgbClr val="003300"/>
                </a:solidFill>
              </a:rPr>
              <a:t>&amp; </a:t>
            </a:r>
            <a:r>
              <a:rPr lang="en-US" sz="4400" dirty="0" smtClean="0">
                <a:solidFill>
                  <a:srgbClr val="003300"/>
                </a:solidFill>
              </a:rPr>
              <a:t>near sound </a:t>
            </a:r>
            <a:r>
              <a:rPr lang="en-US" sz="4400" dirty="0">
                <a:solidFill>
                  <a:srgbClr val="003300"/>
                </a:solidFill>
              </a:rPr>
              <a:t>wall</a:t>
            </a:r>
          </a:p>
          <a:p>
            <a:pPr algn="l"/>
            <a:r>
              <a:rPr lang="en-US" sz="4400" dirty="0">
                <a:solidFill>
                  <a:srgbClr val="003300"/>
                </a:solidFill>
              </a:rPr>
              <a:t> </a:t>
            </a:r>
          </a:p>
          <a:p>
            <a:pPr algn="l"/>
            <a:r>
              <a:rPr lang="en-US" sz="4400" b="1" dirty="0">
                <a:solidFill>
                  <a:srgbClr val="003300"/>
                </a:solidFill>
              </a:rPr>
              <a:t>Stanley Bell Drive:</a:t>
            </a:r>
            <a:r>
              <a:rPr lang="en-US" sz="4400" dirty="0">
                <a:solidFill>
                  <a:srgbClr val="003300"/>
                </a:solidFill>
              </a:rPr>
              <a:t> </a:t>
            </a:r>
            <a:r>
              <a:rPr lang="en-US" sz="4400" dirty="0" smtClean="0">
                <a:solidFill>
                  <a:srgbClr val="003300"/>
                </a:solidFill>
              </a:rPr>
              <a:t>Homes </a:t>
            </a:r>
            <a:r>
              <a:rPr lang="en-US" sz="4400" dirty="0">
                <a:solidFill>
                  <a:srgbClr val="003300"/>
                </a:solidFill>
              </a:rPr>
              <a:t>along </a:t>
            </a:r>
            <a:r>
              <a:rPr lang="en-US" sz="4400" dirty="0" smtClean="0">
                <a:solidFill>
                  <a:srgbClr val="003300"/>
                </a:solidFill>
              </a:rPr>
              <a:t>east </a:t>
            </a:r>
            <a:r>
              <a:rPr lang="en-US" sz="4400" dirty="0">
                <a:solidFill>
                  <a:srgbClr val="003300"/>
                </a:solidFill>
              </a:rPr>
              <a:t>side of the road </a:t>
            </a:r>
          </a:p>
          <a:p>
            <a:pPr algn="l"/>
            <a:endParaRPr lang="en-US" sz="4400" dirty="0">
              <a:solidFill>
                <a:srgbClr val="003300"/>
              </a:solidFill>
            </a:endParaRPr>
          </a:p>
          <a:p>
            <a:pPr lvl="0" algn="l"/>
            <a:r>
              <a:rPr lang="en-US" sz="4400" b="1" dirty="0">
                <a:solidFill>
                  <a:srgbClr val="003300"/>
                </a:solidFill>
              </a:rPr>
              <a:t>Summerbrooke:</a:t>
            </a:r>
            <a:r>
              <a:rPr lang="en-US" sz="4400" dirty="0">
                <a:solidFill>
                  <a:srgbClr val="003300"/>
                </a:solidFill>
              </a:rPr>
              <a:t> </a:t>
            </a:r>
            <a:r>
              <a:rPr lang="en-US" sz="4400" dirty="0" smtClean="0">
                <a:solidFill>
                  <a:srgbClr val="003300"/>
                </a:solidFill>
              </a:rPr>
              <a:t>Homes </a:t>
            </a:r>
            <a:r>
              <a:rPr lang="en-US" sz="4400" dirty="0">
                <a:solidFill>
                  <a:srgbClr val="003300"/>
                </a:solidFill>
              </a:rPr>
              <a:t>at Sabastian St. entrance</a:t>
            </a:r>
          </a:p>
          <a:p>
            <a:pPr lvl="0" algn="l"/>
            <a:endParaRPr lang="en-US" sz="4400" dirty="0">
              <a:solidFill>
                <a:srgbClr val="003300"/>
              </a:solidFill>
            </a:endParaRPr>
          </a:p>
          <a:p>
            <a:pPr lvl="0" algn="l"/>
            <a:r>
              <a:rPr lang="en-US" sz="4400" b="1" dirty="0">
                <a:solidFill>
                  <a:srgbClr val="003300"/>
                </a:solidFill>
              </a:rPr>
              <a:t>Veranda Apartments:</a:t>
            </a:r>
            <a:r>
              <a:rPr lang="en-US" sz="4400" dirty="0">
                <a:solidFill>
                  <a:srgbClr val="003300"/>
                </a:solidFill>
              </a:rPr>
              <a:t> Buildings closest to SR 46 entrance</a:t>
            </a:r>
          </a:p>
          <a:p>
            <a:pPr lvl="0" algn="l"/>
            <a:endParaRPr lang="en-US" sz="4400" dirty="0">
              <a:solidFill>
                <a:srgbClr val="003300"/>
              </a:solidFill>
            </a:endParaRPr>
          </a:p>
          <a:p>
            <a:pPr marL="571500" indent="-571500" algn="l">
              <a:buFont typeface="Arial" panose="020B0604020202020204" pitchFamily="34" charset="0"/>
              <a:buChar char="•"/>
            </a:pPr>
            <a:endParaRPr lang="en-US" sz="4400" dirty="0">
              <a:solidFill>
                <a:srgbClr val="003300"/>
              </a:solidFill>
            </a:endParaRPr>
          </a:p>
          <a:p>
            <a:pPr algn="l"/>
            <a:endParaRPr lang="en-US" sz="4400" dirty="0">
              <a:solidFill>
                <a:srgbClr val="0033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241500" y="6999514"/>
            <a:ext cx="609600" cy="609600"/>
          </a:xfrm>
          <a:prstGeom prst="rect">
            <a:avLst/>
          </a:prstGeom>
        </p:spPr>
      </p:pic>
    </p:spTree>
    <p:extLst>
      <p:ext uri="{BB962C8B-B14F-4D97-AF65-F5344CB8AC3E}">
        <p14:creationId xmlns:p14="http://schemas.microsoft.com/office/powerpoint/2010/main" val="3929736820"/>
      </p:ext>
    </p:extLst>
  </p:cSld>
  <p:clrMapOvr>
    <a:masterClrMapping/>
  </p:clrMapOvr>
  <p:transition spd="med" advClick="0"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p:cNvPicPr>
            <a:picLocks noChangeAspect="1"/>
          </p:cNvPicPr>
          <p:nvPr/>
        </p:nvPicPr>
        <p:blipFill>
          <a:blip r:embed="rId5"/>
          <a:srcRect b="48984"/>
          <a:stretch>
            <a:fillRect/>
          </a:stretch>
        </p:blipFill>
        <p:spPr bwMode="auto">
          <a:xfrm>
            <a:off x="16" y="0"/>
            <a:ext cx="24358601" cy="13716000"/>
          </a:xfrm>
          <a:prstGeom prst="rect">
            <a:avLst/>
          </a:prstGeom>
          <a:noFill/>
          <a:ln w="9525">
            <a:noFill/>
            <a:miter lim="800000"/>
            <a:headEnd/>
            <a:tailEnd/>
          </a:ln>
        </p:spPr>
      </p:pic>
      <p:pic>
        <p:nvPicPr>
          <p:cNvPr id="16390" name="Picture 3"/>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6391" name="Picture 11"/>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6392" name="Picture 13"/>
          <p:cNvPicPr>
            <a:picLocks noChangeAspect="1"/>
          </p:cNvPicPr>
          <p:nvPr/>
        </p:nvPicPr>
        <p:blipFill>
          <a:blip r:embed="rId6"/>
          <a:srcRect t="484" r="43295" b="36842"/>
          <a:stretch>
            <a:fillRect/>
          </a:stretch>
        </p:blipFill>
        <p:spPr bwMode="auto">
          <a:xfrm>
            <a:off x="0" y="996950"/>
            <a:ext cx="24384000" cy="831850"/>
          </a:xfrm>
          <a:prstGeom prst="rect">
            <a:avLst/>
          </a:prstGeom>
          <a:noFill/>
          <a:ln w="9525">
            <a:solidFill>
              <a:srgbClr val="BBE0E3"/>
            </a:solidFill>
            <a:miter lim="800000"/>
            <a:headEnd/>
            <a:tailEnd/>
          </a:ln>
        </p:spPr>
      </p:pic>
      <p:pic>
        <p:nvPicPr>
          <p:cNvPr id="16394" name="Picture 15" descr="wekiva logo_v.png"/>
          <p:cNvPicPr>
            <a:picLocks noChangeAspect="1"/>
          </p:cNvPicPr>
          <p:nvPr/>
        </p:nvPicPr>
        <p:blipFill>
          <a:blip r:embed="rId7"/>
          <a:srcRect/>
          <a:stretch>
            <a:fillRect/>
          </a:stretch>
        </p:blipFill>
        <p:spPr bwMode="auto">
          <a:xfrm>
            <a:off x="19431000" y="12034839"/>
            <a:ext cx="4267200" cy="1071562"/>
          </a:xfrm>
          <a:prstGeom prst="rect">
            <a:avLst/>
          </a:prstGeom>
          <a:noFill/>
          <a:ln w="9525">
            <a:noFill/>
            <a:miter lim="800000"/>
            <a:headEnd/>
            <a:tailEnd/>
          </a:ln>
        </p:spPr>
      </p:pic>
      <p:pic>
        <p:nvPicPr>
          <p:cNvPr id="16395" name="Picture 16" descr="Bear.eps"/>
          <p:cNvPicPr>
            <a:picLocks noChangeAspect="1"/>
          </p:cNvPicPr>
          <p:nvPr/>
        </p:nvPicPr>
        <p:blipFill>
          <a:blip r:embed="rId8"/>
          <a:srcRect/>
          <a:stretch>
            <a:fillRect/>
          </a:stretch>
        </p:blipFill>
        <p:spPr bwMode="auto">
          <a:xfrm flipH="1">
            <a:off x="609602" y="12022785"/>
            <a:ext cx="2666997" cy="1540813"/>
          </a:xfrm>
          <a:prstGeom prst="rect">
            <a:avLst/>
          </a:prstGeom>
          <a:noFill/>
          <a:ln w="9525">
            <a:noFill/>
            <a:miter lim="800000"/>
            <a:headEnd/>
            <a:tailEnd/>
          </a:ln>
        </p:spPr>
      </p:pic>
      <p:sp>
        <p:nvSpPr>
          <p:cNvPr id="15" name="TextBox 14"/>
          <p:cNvSpPr txBox="1"/>
          <p:nvPr/>
        </p:nvSpPr>
        <p:spPr>
          <a:xfrm>
            <a:off x="609600" y="1981200"/>
            <a:ext cx="23012400" cy="10525958"/>
          </a:xfrm>
          <a:prstGeom prst="rect">
            <a:avLst/>
          </a:prstGeom>
          <a:noFill/>
        </p:spPr>
        <p:txBody>
          <a:bodyPr wrap="square" rtlCol="0">
            <a:spAutoFit/>
          </a:bodyPr>
          <a:lstStyle/>
          <a:p>
            <a:r>
              <a:rPr lang="en-US" dirty="0" smtClean="0">
                <a:solidFill>
                  <a:srgbClr val="003300"/>
                </a:solidFill>
              </a:rPr>
              <a:t>			Florida Department of Transportation</a:t>
            </a:r>
          </a:p>
          <a:p>
            <a:endParaRPr lang="en-US" sz="4000" dirty="0" smtClean="0">
              <a:solidFill>
                <a:srgbClr val="003300"/>
              </a:solidFill>
            </a:endParaRPr>
          </a:p>
          <a:p>
            <a:endParaRPr lang="en-US" sz="4000" dirty="0" smtClean="0">
              <a:solidFill>
                <a:srgbClr val="003300"/>
              </a:solidFill>
            </a:endParaRPr>
          </a:p>
          <a:p>
            <a:pPr>
              <a:spcAft>
                <a:spcPts val="1200"/>
              </a:spcAft>
            </a:pPr>
            <a:endParaRPr lang="en-US" sz="4000" dirty="0" smtClean="0">
              <a:solidFill>
                <a:srgbClr val="003300"/>
              </a:solidFill>
              <a:latin typeface="+mn-lt"/>
            </a:endParaRPr>
          </a:p>
          <a:p>
            <a:pPr>
              <a:spcAft>
                <a:spcPts val="1200"/>
              </a:spcAft>
            </a:pPr>
            <a:r>
              <a:rPr lang="en-US" sz="4000" dirty="0" smtClean="0">
                <a:solidFill>
                  <a:srgbClr val="003300"/>
                </a:solidFill>
                <a:latin typeface="+mn-lt"/>
              </a:rPr>
              <a:t>The </a:t>
            </a:r>
            <a:r>
              <a:rPr lang="en-US" sz="4000" dirty="0">
                <a:solidFill>
                  <a:srgbClr val="003300"/>
                </a:solidFill>
                <a:latin typeface="+mn-lt"/>
              </a:rPr>
              <a:t>Florida Department of Transportation complies with various non-discrimination laws and regulations, including  Title VI of the Civil Rights Act of 1964.  </a:t>
            </a:r>
            <a:r>
              <a:rPr lang="en-US" sz="4000" dirty="0" smtClean="0">
                <a:solidFill>
                  <a:srgbClr val="003300"/>
                </a:solidFill>
                <a:latin typeface="+mn-lt"/>
              </a:rPr>
              <a:t>This meeting is being conducted without </a:t>
            </a:r>
            <a:r>
              <a:rPr lang="en-US" sz="4000" dirty="0">
                <a:solidFill>
                  <a:srgbClr val="003300"/>
                </a:solidFill>
                <a:latin typeface="+mn-lt"/>
              </a:rPr>
              <a:t>regard to race, color, national origin, age, sex, religion, disability or family </a:t>
            </a:r>
            <a:r>
              <a:rPr lang="en-US" sz="4000" dirty="0" smtClean="0">
                <a:solidFill>
                  <a:srgbClr val="003300"/>
                </a:solidFill>
                <a:latin typeface="+mn-lt"/>
              </a:rPr>
              <a:t>status. </a:t>
            </a:r>
            <a:r>
              <a:rPr lang="en-US" sz="4000" dirty="0" smtClean="0">
                <a:solidFill>
                  <a:srgbClr val="003300"/>
                </a:solidFill>
              </a:rPr>
              <a:t>Persons wishing to express their concerns relative to FDOT compliance with Title VI may do so by contacting:</a:t>
            </a:r>
          </a:p>
          <a:p>
            <a:pPr lvl="2" algn="l"/>
            <a:endParaRPr lang="en-US" sz="4000" dirty="0" smtClean="0">
              <a:solidFill>
                <a:srgbClr val="003300"/>
              </a:solidFill>
            </a:endParaRPr>
          </a:p>
          <a:p>
            <a:pPr lvl="2" algn="l"/>
            <a:r>
              <a:rPr lang="en-US" sz="4000" dirty="0" smtClean="0">
                <a:solidFill>
                  <a:srgbClr val="003300"/>
                </a:solidFill>
              </a:rPr>
              <a:t>Jennifer Smith									Jacqueline Paramore</a:t>
            </a:r>
          </a:p>
          <a:p>
            <a:pPr lvl="2" algn="l"/>
            <a:r>
              <a:rPr lang="en-US" sz="4000" dirty="0" smtClean="0">
                <a:solidFill>
                  <a:srgbClr val="003300"/>
                </a:solidFill>
              </a:rPr>
              <a:t>FDOT District Five Title VI Coordinator			State Title VI Coordinator </a:t>
            </a:r>
          </a:p>
          <a:p>
            <a:pPr lvl="2" algn="l"/>
            <a:r>
              <a:rPr lang="en-US" sz="4000" dirty="0" smtClean="0">
                <a:solidFill>
                  <a:srgbClr val="003300"/>
                </a:solidFill>
              </a:rPr>
              <a:t>719 South Woodland Boulevard					605 Suwannee Street, Mail Station 65</a:t>
            </a:r>
          </a:p>
          <a:p>
            <a:pPr lvl="2" algn="l"/>
            <a:r>
              <a:rPr lang="en-US" sz="4000" dirty="0" smtClean="0">
                <a:solidFill>
                  <a:srgbClr val="003300"/>
                </a:solidFill>
              </a:rPr>
              <a:t>Deland, Florida 32720 							Tallahassee, FL 32399-0450</a:t>
            </a:r>
          </a:p>
          <a:p>
            <a:pPr lvl="2" algn="l"/>
            <a:r>
              <a:rPr lang="en-US" sz="4000" dirty="0" smtClean="0">
                <a:solidFill>
                  <a:srgbClr val="003300"/>
                </a:solidFill>
              </a:rPr>
              <a:t>	386-943-5367									850-414-4753</a:t>
            </a:r>
          </a:p>
          <a:p>
            <a:pPr lvl="2" algn="l"/>
            <a:r>
              <a:rPr lang="en-US" sz="4000" u="sng" dirty="0" smtClean="0">
                <a:solidFill>
                  <a:srgbClr val="003300"/>
                </a:solidFill>
                <a:hlinkClick r:id="rId9"/>
              </a:rPr>
              <a:t>Jennifer.smith2@dot.state.fl.us</a:t>
            </a:r>
            <a:r>
              <a:rPr lang="en-US" sz="4000" dirty="0" smtClean="0">
                <a:solidFill>
                  <a:srgbClr val="003300"/>
                </a:solidFill>
              </a:rPr>
              <a:t>				</a:t>
            </a:r>
            <a:r>
              <a:rPr lang="en-US" sz="4000" smtClean="0">
                <a:solidFill>
                  <a:srgbClr val="003300"/>
                </a:solidFill>
              </a:rPr>
              <a:t>	</a:t>
            </a:r>
            <a:r>
              <a:rPr lang="en-US" sz="4000" u="sng" smtClean="0">
                <a:solidFill>
                  <a:srgbClr val="003300"/>
                </a:solidFill>
                <a:hlinkClick r:id="rId10"/>
              </a:rPr>
              <a:t>Jacqueline.paramore@dot.state.fl.us</a:t>
            </a:r>
            <a:endParaRPr lang="en-US" sz="4000" u="sng" dirty="0" smtClean="0">
              <a:solidFill>
                <a:srgbClr val="003300"/>
              </a:solidFill>
            </a:endParaRPr>
          </a:p>
          <a:p>
            <a:r>
              <a:rPr lang="en-US" sz="4000" dirty="0" smtClean="0">
                <a:solidFill>
                  <a:srgbClr val="003300"/>
                </a:solidFill>
              </a:rPr>
              <a:t>  </a:t>
            </a: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4278" y="1863969"/>
            <a:ext cx="5181600" cy="25908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41400" y="6651171"/>
            <a:ext cx="609600" cy="609600"/>
          </a:xfrm>
          <a:prstGeom prst="rect">
            <a:avLst/>
          </a:prstGeom>
        </p:spPr>
      </p:pic>
    </p:spTree>
    <p:extLst>
      <p:ext uri="{BB962C8B-B14F-4D97-AF65-F5344CB8AC3E}">
        <p14:creationId xmlns:p14="http://schemas.microsoft.com/office/powerpoint/2010/main" val="2414300098"/>
      </p:ext>
    </p:extLst>
  </p:cSld>
  <p:clrMapOvr>
    <a:masterClrMapping/>
  </p:clrMapOvr>
  <p:transition spd="slow"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223410" y="797004"/>
            <a:ext cx="22291483" cy="1200325"/>
          </a:xfrm>
          <a:prstGeom prst="rect">
            <a:avLst/>
          </a:prstGeom>
          <a:solidFill>
            <a:schemeClr val="tx1"/>
          </a:solidFill>
          <a:ln w="9525">
            <a:noFill/>
            <a:miter lim="800000"/>
            <a:headEnd/>
            <a:tailEnd/>
          </a:ln>
        </p:spPr>
        <p:txBody>
          <a:bodyPr wrap="none" lIns="91438" tIns="45718" rIns="91438" bIns="45718">
            <a:spAutoFit/>
          </a:bodyPr>
          <a:lstStyle/>
          <a:p>
            <a:pPr algn="l"/>
            <a:r>
              <a:rPr lang="en-US" sz="7200" b="1" dirty="0" smtClean="0">
                <a:solidFill>
                  <a:srgbClr val="003300"/>
                </a:solidFill>
                <a:latin typeface="Calibri" pitchFamily="34" charset="0"/>
                <a:cs typeface="Calibri" pitchFamily="34" charset="0"/>
              </a:rPr>
              <a:t>Construction  Impacts – Section 3A Vibration Monitoring</a:t>
            </a:r>
            <a:endParaRPr lang="en-US" sz="7200" b="1" dirty="0">
              <a:solidFill>
                <a:srgbClr val="003300"/>
              </a:solidFill>
              <a:latin typeface="Calibri" pitchFamily="34" charset="0"/>
              <a:cs typeface="Calibri" pitchFamily="34" charset="0"/>
            </a:endParaRPr>
          </a:p>
        </p:txBody>
      </p:sp>
      <p:sp>
        <p:nvSpPr>
          <p:cNvPr id="8" name="TextBox 7"/>
          <p:cNvSpPr txBox="1"/>
          <p:nvPr/>
        </p:nvSpPr>
        <p:spPr>
          <a:xfrm>
            <a:off x="808114" y="2197275"/>
            <a:ext cx="22890086" cy="6863417"/>
          </a:xfrm>
          <a:prstGeom prst="rect">
            <a:avLst/>
          </a:prstGeom>
          <a:noFill/>
        </p:spPr>
        <p:txBody>
          <a:bodyPr wrap="square" rtlCol="0">
            <a:spAutoFit/>
          </a:bodyPr>
          <a:lstStyle/>
          <a:p>
            <a:pPr lvl="0" algn="l"/>
            <a:r>
              <a:rPr lang="en-US" sz="4400" b="1" dirty="0" smtClean="0">
                <a:solidFill>
                  <a:srgbClr val="003300"/>
                </a:solidFill>
              </a:rPr>
              <a:t>Vista </a:t>
            </a:r>
            <a:r>
              <a:rPr lang="en-US" sz="4400" b="1" dirty="0">
                <a:solidFill>
                  <a:srgbClr val="003300"/>
                </a:solidFill>
              </a:rPr>
              <a:t>View Lane:</a:t>
            </a:r>
            <a:r>
              <a:rPr lang="en-US" sz="4400" dirty="0">
                <a:solidFill>
                  <a:srgbClr val="003300"/>
                </a:solidFill>
              </a:rPr>
              <a:t> First couple of homes at Vista View &amp; SR 46 intersection </a:t>
            </a:r>
          </a:p>
          <a:p>
            <a:pPr lvl="0" algn="l"/>
            <a:endParaRPr lang="en-US" sz="4400" dirty="0">
              <a:solidFill>
                <a:srgbClr val="003300"/>
              </a:solidFill>
            </a:endParaRPr>
          </a:p>
          <a:p>
            <a:pPr lvl="0" algn="l"/>
            <a:r>
              <a:rPr lang="en-US" sz="4400" b="1" dirty="0">
                <a:solidFill>
                  <a:srgbClr val="003300"/>
                </a:solidFill>
              </a:rPr>
              <a:t>Round Lake Road:</a:t>
            </a:r>
            <a:r>
              <a:rPr lang="en-US" sz="4400" dirty="0">
                <a:solidFill>
                  <a:srgbClr val="003300"/>
                </a:solidFill>
              </a:rPr>
              <a:t> Two houses at SE corner of SR 46 </a:t>
            </a:r>
            <a:endParaRPr lang="en-US" sz="4400" dirty="0" smtClean="0">
              <a:solidFill>
                <a:srgbClr val="003300"/>
              </a:solidFill>
            </a:endParaRPr>
          </a:p>
          <a:p>
            <a:pPr lvl="0" algn="l"/>
            <a:endParaRPr lang="en-US" sz="4400" dirty="0">
              <a:solidFill>
                <a:srgbClr val="003300"/>
              </a:solidFill>
            </a:endParaRPr>
          </a:p>
          <a:p>
            <a:pPr lvl="0" algn="l"/>
            <a:r>
              <a:rPr lang="en-US" sz="4400" b="1" dirty="0" smtClean="0">
                <a:solidFill>
                  <a:srgbClr val="003300"/>
                </a:solidFill>
              </a:rPr>
              <a:t>Two Locations on Both Sections:</a:t>
            </a:r>
            <a:r>
              <a:rPr lang="en-US" sz="4400" dirty="0" smtClean="0">
                <a:solidFill>
                  <a:srgbClr val="003300"/>
                </a:solidFill>
              </a:rPr>
              <a:t> Block wall along SR 46</a:t>
            </a:r>
            <a:endParaRPr lang="en-US" sz="4400" dirty="0">
              <a:solidFill>
                <a:srgbClr val="003300"/>
              </a:solidFill>
            </a:endParaRPr>
          </a:p>
          <a:p>
            <a:pPr lvl="0" algn="l"/>
            <a:endParaRPr lang="en-US" sz="4400" dirty="0">
              <a:solidFill>
                <a:srgbClr val="003300"/>
              </a:solidFill>
            </a:endParaRPr>
          </a:p>
          <a:p>
            <a:pPr lvl="0" algn="l"/>
            <a:r>
              <a:rPr lang="en-US" sz="4400" b="1" dirty="0">
                <a:solidFill>
                  <a:srgbClr val="003300"/>
                </a:solidFill>
              </a:rPr>
              <a:t>Document Your Property Conditions:</a:t>
            </a:r>
          </a:p>
          <a:p>
            <a:pPr marL="571500" lvl="0" indent="-571500" algn="l">
              <a:buFontTx/>
              <a:buChar char="-"/>
            </a:pPr>
            <a:r>
              <a:rPr lang="en-US" sz="4400" b="1" dirty="0">
                <a:solidFill>
                  <a:srgbClr val="003300"/>
                </a:solidFill>
              </a:rPr>
              <a:t>Photograph / Video						- Fragile Items </a:t>
            </a:r>
          </a:p>
          <a:p>
            <a:pPr marL="571500" indent="-571500" algn="l">
              <a:buFontTx/>
              <a:buChar char="-"/>
            </a:pPr>
            <a:r>
              <a:rPr lang="en-US" sz="4400" b="1" dirty="0">
                <a:solidFill>
                  <a:srgbClr val="003300"/>
                </a:solidFill>
              </a:rPr>
              <a:t>Drywall										</a:t>
            </a:r>
            <a:r>
              <a:rPr lang="en-US" sz="4400" b="1" dirty="0" smtClean="0">
                <a:solidFill>
                  <a:srgbClr val="003300"/>
                </a:solidFill>
              </a:rPr>
              <a:t>- Concrete Driveways</a:t>
            </a:r>
            <a:r>
              <a:rPr lang="en-US" sz="4400" b="1" dirty="0">
                <a:solidFill>
                  <a:srgbClr val="003300"/>
                </a:solidFill>
              </a:rPr>
              <a:t>, </a:t>
            </a:r>
            <a:r>
              <a:rPr lang="en-US" sz="4400" b="1" dirty="0" smtClean="0">
                <a:solidFill>
                  <a:srgbClr val="003300"/>
                </a:solidFill>
              </a:rPr>
              <a:t>Sidewalk </a:t>
            </a:r>
            <a:r>
              <a:rPr lang="en-US" sz="4400" b="1" dirty="0">
                <a:solidFill>
                  <a:srgbClr val="003300"/>
                </a:solidFill>
              </a:rPr>
              <a:t>&amp; </a:t>
            </a:r>
            <a:r>
              <a:rPr lang="en-US" sz="4400" b="1" dirty="0" smtClean="0">
                <a:solidFill>
                  <a:srgbClr val="003300"/>
                </a:solidFill>
              </a:rPr>
              <a:t>Patios</a:t>
            </a:r>
            <a:endParaRPr lang="en-US" sz="4400" b="1" dirty="0">
              <a:solidFill>
                <a:srgbClr val="003300"/>
              </a:solidFill>
            </a:endParaRPr>
          </a:p>
          <a:p>
            <a:pPr marL="571500" lvl="0" indent="-571500" algn="l">
              <a:buFontTx/>
              <a:buChar char="-"/>
            </a:pPr>
            <a:r>
              <a:rPr lang="en-US" sz="4400" b="1" dirty="0" smtClean="0">
                <a:solidFill>
                  <a:srgbClr val="003300"/>
                </a:solidFill>
              </a:rPr>
              <a:t>Stucco</a:t>
            </a:r>
            <a:endParaRPr lang="en-US" sz="4400" b="1" dirty="0">
              <a:solidFill>
                <a:srgbClr val="0033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974800" y="6019800"/>
            <a:ext cx="609600" cy="609600"/>
          </a:xfrm>
          <a:prstGeom prst="rect">
            <a:avLst/>
          </a:prstGeom>
        </p:spPr>
      </p:pic>
    </p:spTree>
    <p:extLst>
      <p:ext uri="{BB962C8B-B14F-4D97-AF65-F5344CB8AC3E}">
        <p14:creationId xmlns:p14="http://schemas.microsoft.com/office/powerpoint/2010/main" val="1174744226"/>
      </p:ext>
    </p:extLst>
  </p:cSld>
  <p:clrMapOvr>
    <a:masterClrMapping/>
  </p:clrMapOvr>
  <p:transition spd="med" advClick="0"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223410" y="797004"/>
            <a:ext cx="16608260" cy="1200325"/>
          </a:xfrm>
          <a:prstGeom prst="rect">
            <a:avLst/>
          </a:prstGeom>
          <a:solidFill>
            <a:schemeClr val="tx1"/>
          </a:solidFill>
          <a:ln w="9525">
            <a:noFill/>
            <a:miter lim="800000"/>
            <a:headEnd/>
            <a:tailEnd/>
          </a:ln>
        </p:spPr>
        <p:txBody>
          <a:bodyPr wrap="none" lIns="91438" tIns="45718" rIns="91438" bIns="45718">
            <a:spAutoFit/>
          </a:bodyPr>
          <a:lstStyle/>
          <a:p>
            <a:pPr algn="l"/>
            <a:r>
              <a:rPr lang="en-US" sz="7200" b="1" dirty="0" smtClean="0">
                <a:solidFill>
                  <a:srgbClr val="003300"/>
                </a:solidFill>
                <a:latin typeface="Calibri" pitchFamily="34" charset="0"/>
                <a:cs typeface="Calibri" pitchFamily="34" charset="0"/>
              </a:rPr>
              <a:t>Community Construction – Phase I Impacts</a:t>
            </a:r>
            <a:endParaRPr lang="en-US" sz="7200" b="1" dirty="0">
              <a:solidFill>
                <a:srgbClr val="003300"/>
              </a:solidFill>
              <a:latin typeface="Calibri" pitchFamily="34" charset="0"/>
              <a:cs typeface="Calibri" pitchFamily="34" charset="0"/>
            </a:endParaRPr>
          </a:p>
        </p:txBody>
      </p:sp>
      <p:sp>
        <p:nvSpPr>
          <p:cNvPr id="8" name="TextBox 7"/>
          <p:cNvSpPr txBox="1"/>
          <p:nvPr/>
        </p:nvSpPr>
        <p:spPr>
          <a:xfrm>
            <a:off x="808114" y="2197275"/>
            <a:ext cx="12755486" cy="8894743"/>
          </a:xfrm>
          <a:prstGeom prst="rect">
            <a:avLst/>
          </a:prstGeom>
          <a:noFill/>
        </p:spPr>
        <p:txBody>
          <a:bodyPr wrap="square" rtlCol="0">
            <a:spAutoFit/>
          </a:bodyPr>
          <a:lstStyle/>
          <a:p>
            <a:pPr algn="l"/>
            <a:r>
              <a:rPr lang="en-US" sz="4800" b="1" dirty="0">
                <a:solidFill>
                  <a:srgbClr val="003300"/>
                </a:solidFill>
              </a:rPr>
              <a:t>Stanley Bell </a:t>
            </a:r>
            <a:r>
              <a:rPr lang="en-US" sz="4800" b="1" dirty="0" smtClean="0">
                <a:solidFill>
                  <a:srgbClr val="003300"/>
                </a:solidFill>
              </a:rPr>
              <a:t>Drive: </a:t>
            </a:r>
            <a:r>
              <a:rPr lang="en-US" sz="4800" dirty="0" smtClean="0">
                <a:solidFill>
                  <a:srgbClr val="003300"/>
                </a:solidFill>
              </a:rPr>
              <a:t>SR 46 Access Removed</a:t>
            </a:r>
            <a:endParaRPr lang="en-US" sz="4800" dirty="0">
              <a:solidFill>
                <a:srgbClr val="003300"/>
              </a:solidFill>
            </a:endParaRPr>
          </a:p>
          <a:p>
            <a:pPr algn="l"/>
            <a:endParaRPr lang="en-US" sz="4800" b="1" dirty="0" smtClean="0">
              <a:solidFill>
                <a:srgbClr val="003300"/>
              </a:solidFill>
            </a:endParaRPr>
          </a:p>
          <a:p>
            <a:pPr algn="l"/>
            <a:r>
              <a:rPr lang="en-US" sz="4800" b="1" dirty="0" smtClean="0">
                <a:solidFill>
                  <a:srgbClr val="003300"/>
                </a:solidFill>
              </a:rPr>
              <a:t>Southernaire Community: </a:t>
            </a:r>
            <a:r>
              <a:rPr lang="en-US" sz="4800" dirty="0" smtClean="0">
                <a:solidFill>
                  <a:srgbClr val="003300"/>
                </a:solidFill>
              </a:rPr>
              <a:t>Clearing along property line, wall work will begin early</a:t>
            </a:r>
          </a:p>
          <a:p>
            <a:pPr algn="l"/>
            <a:endParaRPr lang="en-US" sz="4800" b="1" dirty="0">
              <a:solidFill>
                <a:srgbClr val="003300"/>
              </a:solidFill>
            </a:endParaRPr>
          </a:p>
          <a:p>
            <a:pPr algn="l"/>
            <a:r>
              <a:rPr lang="en-US" sz="4800" b="1" dirty="0" smtClean="0">
                <a:solidFill>
                  <a:srgbClr val="003300"/>
                </a:solidFill>
              </a:rPr>
              <a:t>Summerbrooke Community: </a:t>
            </a:r>
            <a:r>
              <a:rPr lang="en-US" sz="4800" dirty="0" smtClean="0">
                <a:solidFill>
                  <a:srgbClr val="003300"/>
                </a:solidFill>
              </a:rPr>
              <a:t>Clearing and construction start early </a:t>
            </a:r>
            <a:r>
              <a:rPr lang="en-US" sz="4800" b="1" dirty="0" smtClean="0">
                <a:solidFill>
                  <a:srgbClr val="003300"/>
                </a:solidFill>
              </a:rPr>
              <a:t> </a:t>
            </a:r>
          </a:p>
          <a:p>
            <a:pPr algn="l"/>
            <a:endParaRPr lang="en-US" sz="4800" b="1" dirty="0">
              <a:solidFill>
                <a:srgbClr val="003300"/>
              </a:solidFill>
            </a:endParaRPr>
          </a:p>
          <a:p>
            <a:pPr algn="l"/>
            <a:r>
              <a:rPr lang="en-US" sz="4800" b="1" dirty="0" smtClean="0">
                <a:solidFill>
                  <a:srgbClr val="003300"/>
                </a:solidFill>
              </a:rPr>
              <a:t>Top of the Hill Road: </a:t>
            </a:r>
            <a:r>
              <a:rPr lang="en-US" sz="4800" dirty="0" smtClean="0">
                <a:solidFill>
                  <a:srgbClr val="003300"/>
                </a:solidFill>
              </a:rPr>
              <a:t>Narrowed to one lane in Phase I for 150 feet</a:t>
            </a:r>
            <a:r>
              <a:rPr lang="en-US" sz="4800" b="1" dirty="0" smtClean="0">
                <a:solidFill>
                  <a:srgbClr val="003300"/>
                </a:solidFill>
              </a:rPr>
              <a:t> </a:t>
            </a:r>
          </a:p>
          <a:p>
            <a:pPr algn="l"/>
            <a:endParaRPr lang="en-US" sz="4800" b="1" dirty="0">
              <a:solidFill>
                <a:srgbClr val="003300"/>
              </a:solidFill>
            </a:endParaRPr>
          </a:p>
          <a:p>
            <a:pPr algn="l"/>
            <a:r>
              <a:rPr lang="en-US" sz="4400" dirty="0">
                <a:solidFill>
                  <a:srgbClr val="003300"/>
                </a:solidFill>
              </a:rPr>
              <a:t>			</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49837" t="19851" r="11990" b="40070"/>
          <a:stretch/>
        </p:blipFill>
        <p:spPr>
          <a:xfrm rot="10800000">
            <a:off x="13335000" y="2195318"/>
            <a:ext cx="10439400" cy="9394576"/>
          </a:xfrm>
          <a:prstGeom prst="rect">
            <a:avLst/>
          </a:prstGeom>
        </p:spPr>
      </p:pic>
      <p:sp>
        <p:nvSpPr>
          <p:cNvPr id="2" name="Right Arrow 1"/>
          <p:cNvSpPr/>
          <p:nvPr/>
        </p:nvSpPr>
        <p:spPr bwMode="auto">
          <a:xfrm>
            <a:off x="16535400" y="7620000"/>
            <a:ext cx="2133600" cy="1208212"/>
          </a:xfrm>
          <a:prstGeom prst="rightArrow">
            <a:avLst/>
          </a:pr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660600" y="6892606"/>
            <a:ext cx="609600" cy="609600"/>
          </a:xfrm>
          <a:prstGeom prst="rect">
            <a:avLst/>
          </a:prstGeom>
        </p:spPr>
      </p:pic>
    </p:spTree>
    <p:extLst>
      <p:ext uri="{BB962C8B-B14F-4D97-AF65-F5344CB8AC3E}">
        <p14:creationId xmlns:p14="http://schemas.microsoft.com/office/powerpoint/2010/main" val="1810441337"/>
      </p:ext>
    </p:extLst>
  </p:cSld>
  <p:clrMapOvr>
    <a:masterClrMapping/>
  </p:clrMapOvr>
  <p:transition spd="med" advClick="0"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42" fill="hold"/>
                                        <p:tgtEl>
                                          <p:spTgt spid="3"/>
                                        </p:tgtEl>
                                      </p:cBhvr>
                                    </p:cmd>
                                  </p:childTnLst>
                                </p:cTn>
                              </p:par>
                              <p:par>
                                <p:cTn id="7" presetID="10" presetClass="entr" presetSubtype="0" fill="hold" grpId="0" nodeType="withEffect">
                                  <p:stCondLst>
                                    <p:cond delay="3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223410" y="797004"/>
            <a:ext cx="20160900" cy="1200325"/>
          </a:xfrm>
          <a:prstGeom prst="rect">
            <a:avLst/>
          </a:prstGeom>
          <a:solidFill>
            <a:schemeClr val="tx1"/>
          </a:solidFill>
          <a:ln w="9525">
            <a:noFill/>
            <a:miter lim="800000"/>
            <a:headEnd/>
            <a:tailEnd/>
          </a:ln>
        </p:spPr>
        <p:txBody>
          <a:bodyPr wrap="none" lIns="91438" tIns="45718" rIns="91438" bIns="45718">
            <a:spAutoFit/>
          </a:bodyPr>
          <a:lstStyle/>
          <a:p>
            <a:pPr algn="l"/>
            <a:r>
              <a:rPr lang="en-US" sz="7200" b="1" dirty="0" smtClean="0">
                <a:solidFill>
                  <a:srgbClr val="003300"/>
                </a:solidFill>
                <a:latin typeface="Calibri" pitchFamily="34" charset="0"/>
                <a:cs typeface="Calibri" pitchFamily="34" charset="0"/>
              </a:rPr>
              <a:t>Construction  Impacts – Veranda Way &amp; Pond Road</a:t>
            </a:r>
            <a:endParaRPr lang="en-US" sz="7200" b="1" dirty="0">
              <a:solidFill>
                <a:srgbClr val="003300"/>
              </a:solidFill>
              <a:latin typeface="Calibri" pitchFamily="34" charset="0"/>
              <a:cs typeface="Calibri" pitchFamily="34" charset="0"/>
            </a:endParaRPr>
          </a:p>
        </p:txBody>
      </p:sp>
      <p:sp>
        <p:nvSpPr>
          <p:cNvPr id="3" name="TextBox 2"/>
          <p:cNvSpPr txBox="1"/>
          <p:nvPr/>
        </p:nvSpPr>
        <p:spPr>
          <a:xfrm>
            <a:off x="609600" y="3276600"/>
            <a:ext cx="8686800" cy="8279190"/>
          </a:xfrm>
          <a:prstGeom prst="rect">
            <a:avLst/>
          </a:prstGeom>
          <a:noFill/>
        </p:spPr>
        <p:txBody>
          <a:bodyPr wrap="square" rtlCol="0">
            <a:spAutoFit/>
          </a:bodyPr>
          <a:lstStyle/>
          <a:p>
            <a:pPr algn="l"/>
            <a:r>
              <a:rPr lang="en-US" sz="4400" b="1" dirty="0" smtClean="0">
                <a:solidFill>
                  <a:srgbClr val="003300"/>
                </a:solidFill>
              </a:rPr>
              <a:t>CROSS STREET ACCESS:</a:t>
            </a:r>
          </a:p>
          <a:p>
            <a:pPr marL="571500" indent="-571500" algn="l">
              <a:buFontTx/>
              <a:buChar char="-"/>
            </a:pPr>
            <a:r>
              <a:rPr lang="en-US" sz="4400" dirty="0" smtClean="0">
                <a:solidFill>
                  <a:srgbClr val="003300"/>
                </a:solidFill>
              </a:rPr>
              <a:t>Southbound </a:t>
            </a:r>
            <a:r>
              <a:rPr lang="en-US" sz="4400" dirty="0">
                <a:solidFill>
                  <a:srgbClr val="003300"/>
                </a:solidFill>
              </a:rPr>
              <a:t>US 441 traffic </a:t>
            </a:r>
            <a:r>
              <a:rPr lang="en-US" sz="4800" dirty="0" smtClean="0">
                <a:solidFill>
                  <a:srgbClr val="003300"/>
                </a:solidFill>
              </a:rPr>
              <a:t>MUST</a:t>
            </a:r>
            <a:r>
              <a:rPr lang="en-US" sz="4400" dirty="0" smtClean="0">
                <a:solidFill>
                  <a:srgbClr val="003300"/>
                </a:solidFill>
              </a:rPr>
              <a:t> </a:t>
            </a:r>
            <a:r>
              <a:rPr lang="en-US" sz="4400" dirty="0">
                <a:solidFill>
                  <a:srgbClr val="003300"/>
                </a:solidFill>
              </a:rPr>
              <a:t>go to signal and turn left onto SR 46 to access. </a:t>
            </a:r>
            <a:endParaRPr lang="en-US" sz="4400" dirty="0" smtClean="0">
              <a:solidFill>
                <a:srgbClr val="003300"/>
              </a:solidFill>
            </a:endParaRPr>
          </a:p>
          <a:p>
            <a:pPr marL="571500" indent="-571500" algn="l">
              <a:buFontTx/>
              <a:buChar char="-"/>
            </a:pPr>
            <a:endParaRPr lang="en-US" sz="4400" dirty="0" smtClean="0">
              <a:solidFill>
                <a:srgbClr val="003300"/>
              </a:solidFill>
            </a:endParaRPr>
          </a:p>
          <a:p>
            <a:pPr marL="571500" indent="-571500" algn="l">
              <a:buFontTx/>
              <a:buChar char="-"/>
            </a:pPr>
            <a:r>
              <a:rPr lang="en-US" sz="4400" dirty="0" smtClean="0">
                <a:solidFill>
                  <a:srgbClr val="003300"/>
                </a:solidFill>
              </a:rPr>
              <a:t>Flyover </a:t>
            </a:r>
            <a:r>
              <a:rPr lang="en-US" sz="4400" dirty="0">
                <a:solidFill>
                  <a:srgbClr val="003300"/>
                </a:solidFill>
              </a:rPr>
              <a:t>ramp will </a:t>
            </a:r>
            <a:r>
              <a:rPr lang="en-US" sz="4400" dirty="0" smtClean="0">
                <a:solidFill>
                  <a:srgbClr val="003300"/>
                </a:solidFill>
              </a:rPr>
              <a:t>NOT </a:t>
            </a:r>
            <a:r>
              <a:rPr lang="en-US" sz="4400" dirty="0">
                <a:solidFill>
                  <a:srgbClr val="003300"/>
                </a:solidFill>
              </a:rPr>
              <a:t>provide access to </a:t>
            </a:r>
            <a:r>
              <a:rPr lang="en-US" sz="4400" dirty="0" smtClean="0">
                <a:solidFill>
                  <a:srgbClr val="003300"/>
                </a:solidFill>
              </a:rPr>
              <a:t>Veranda </a:t>
            </a:r>
            <a:r>
              <a:rPr lang="en-US" sz="4400" dirty="0" err="1" smtClean="0">
                <a:solidFill>
                  <a:srgbClr val="003300"/>
                </a:solidFill>
              </a:rPr>
              <a:t>Wy</a:t>
            </a:r>
            <a:r>
              <a:rPr lang="en-US" sz="4400" dirty="0" smtClean="0">
                <a:solidFill>
                  <a:srgbClr val="003300"/>
                </a:solidFill>
              </a:rPr>
              <a:t>. nor </a:t>
            </a:r>
            <a:r>
              <a:rPr lang="en-US" sz="4400" dirty="0">
                <a:solidFill>
                  <a:srgbClr val="003300"/>
                </a:solidFill>
              </a:rPr>
              <a:t>Pond Rd.</a:t>
            </a:r>
            <a:r>
              <a:rPr lang="en-US" sz="4400" b="1" dirty="0">
                <a:solidFill>
                  <a:srgbClr val="003300"/>
                </a:solidFill>
              </a:rPr>
              <a:t> </a:t>
            </a:r>
            <a:endParaRPr lang="en-US" sz="4400" b="1" dirty="0" smtClean="0">
              <a:solidFill>
                <a:srgbClr val="003300"/>
              </a:solidFill>
            </a:endParaRPr>
          </a:p>
          <a:p>
            <a:pPr marL="571500" indent="-571500" algn="l">
              <a:buFontTx/>
              <a:buChar char="-"/>
            </a:pPr>
            <a:endParaRPr lang="en-US" sz="4400" b="1" dirty="0">
              <a:solidFill>
                <a:srgbClr val="003300"/>
              </a:solidFill>
            </a:endParaRPr>
          </a:p>
          <a:p>
            <a:pPr marL="571500" indent="-571500" algn="l">
              <a:buFontTx/>
              <a:buChar char="-"/>
            </a:pPr>
            <a:r>
              <a:rPr lang="en-US" sz="4400" dirty="0" smtClean="0">
                <a:solidFill>
                  <a:srgbClr val="003300"/>
                </a:solidFill>
              </a:rPr>
              <a:t>Signs </a:t>
            </a:r>
            <a:r>
              <a:rPr lang="en-US" sz="4400" dirty="0">
                <a:solidFill>
                  <a:srgbClr val="003300"/>
                </a:solidFill>
              </a:rPr>
              <a:t>will be posted on US 441.</a:t>
            </a:r>
          </a:p>
          <a:p>
            <a:pPr algn="l"/>
            <a:endParaRPr lang="en-US" sz="4400" b="1" dirty="0">
              <a:solidFill>
                <a:srgbClr val="003300"/>
              </a:solidFill>
            </a:endParaRPr>
          </a:p>
          <a:p>
            <a:endParaRPr lang="en-US" sz="44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2370" y="1952546"/>
            <a:ext cx="13262429" cy="11367796"/>
          </a:xfrm>
          <a:prstGeom prst="rect">
            <a:avLst/>
          </a:prstGeom>
        </p:spPr>
      </p:pic>
      <p:sp>
        <p:nvSpPr>
          <p:cNvPr id="2" name="Right Arrow 1"/>
          <p:cNvSpPr/>
          <p:nvPr/>
        </p:nvSpPr>
        <p:spPr bwMode="auto">
          <a:xfrm>
            <a:off x="16078200" y="10744200"/>
            <a:ext cx="2286000" cy="1219200"/>
          </a:xfrm>
          <a:prstGeom prst="rightArrow">
            <a:avLst/>
          </a:pr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5" name="Right Arrow 4"/>
          <p:cNvSpPr/>
          <p:nvPr/>
        </p:nvSpPr>
        <p:spPr bwMode="auto">
          <a:xfrm>
            <a:off x="12178144" y="6632391"/>
            <a:ext cx="2223655" cy="1219200"/>
          </a:xfrm>
          <a:prstGeom prst="rightArrow">
            <a:avLst/>
          </a:pr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502917" y="7331644"/>
            <a:ext cx="609600" cy="609600"/>
          </a:xfrm>
          <a:prstGeom prst="rect">
            <a:avLst/>
          </a:prstGeom>
        </p:spPr>
      </p:pic>
    </p:spTree>
    <p:extLst>
      <p:ext uri="{BB962C8B-B14F-4D97-AF65-F5344CB8AC3E}">
        <p14:creationId xmlns:p14="http://schemas.microsoft.com/office/powerpoint/2010/main" val="3183914488"/>
      </p:ext>
    </p:extLst>
  </p:cSld>
  <p:clrMapOvr>
    <a:masterClrMapping/>
  </p:clrMapOvr>
  <p:transition spd="med" advClick="0" advTm="2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7" fill="hold"/>
                                        <p:tgtEl>
                                          <p:spTgt spid="6"/>
                                        </p:tgtEl>
                                      </p:cBhvr>
                                    </p:cmd>
                                  </p:childTnLst>
                                </p:cTn>
                              </p:par>
                              <p:par>
                                <p:cTn id="7" presetID="10" presetClass="entr" presetSubtype="0" fill="hold" grpId="0" nodeType="withEffect">
                                  <p:stCondLst>
                                    <p:cond delay="1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p:stCondLst>
                                    <p:cond delay="13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38538" y="0"/>
            <a:ext cx="24358600" cy="13716000"/>
          </a:xfrm>
          <a:prstGeom prst="rect">
            <a:avLst/>
          </a:prstGeom>
          <a:solidFill>
            <a:schemeClr val="tx1"/>
          </a:solid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1223410" y="797004"/>
            <a:ext cx="10789360" cy="1200325"/>
          </a:xfrm>
          <a:prstGeom prst="rect">
            <a:avLst/>
          </a:prstGeom>
          <a:solidFill>
            <a:schemeClr val="tx1"/>
          </a:solidFill>
          <a:ln w="9525">
            <a:noFill/>
            <a:miter lim="800000"/>
            <a:headEnd/>
            <a:tailEnd/>
          </a:ln>
        </p:spPr>
        <p:txBody>
          <a:bodyPr wrap="none" lIns="91438" tIns="45718" rIns="91438" bIns="45718">
            <a:spAutoFit/>
          </a:bodyPr>
          <a:lstStyle/>
          <a:p>
            <a:pPr algn="l"/>
            <a:r>
              <a:rPr lang="en-US" sz="7200" b="1" dirty="0" smtClean="0">
                <a:solidFill>
                  <a:srgbClr val="003300"/>
                </a:solidFill>
                <a:latin typeface="Calibri" pitchFamily="34" charset="0"/>
                <a:cs typeface="Calibri" pitchFamily="34" charset="0"/>
              </a:rPr>
              <a:t>SR 46 Construction Phasing </a:t>
            </a:r>
            <a:endParaRPr lang="en-US" sz="7200" b="1" dirty="0">
              <a:solidFill>
                <a:srgbClr val="003300"/>
              </a:solidFill>
              <a:latin typeface="Calibri" pitchFamily="34" charset="0"/>
              <a:cs typeface="Calibri" pitchFamily="34" charset="0"/>
            </a:endParaRPr>
          </a:p>
        </p:txBody>
      </p:sp>
      <p:sp>
        <p:nvSpPr>
          <p:cNvPr id="2" name="TextBox 1"/>
          <p:cNvSpPr txBox="1"/>
          <p:nvPr/>
        </p:nvSpPr>
        <p:spPr>
          <a:xfrm>
            <a:off x="533174" y="2260993"/>
            <a:ext cx="15056520" cy="7540526"/>
          </a:xfrm>
          <a:prstGeom prst="rect">
            <a:avLst/>
          </a:prstGeom>
          <a:noFill/>
        </p:spPr>
        <p:txBody>
          <a:bodyPr wrap="square" rtlCol="0">
            <a:spAutoFit/>
          </a:bodyPr>
          <a:lstStyle/>
          <a:p>
            <a:pPr marL="2112893" lvl="3" indent="-742950">
              <a:buAutoNum type="arabicPeriod"/>
            </a:pPr>
            <a:r>
              <a:rPr lang="en-US" sz="4400" dirty="0" smtClean="0">
                <a:solidFill>
                  <a:srgbClr val="003300"/>
                </a:solidFill>
              </a:rPr>
              <a:t>Clearing </a:t>
            </a:r>
            <a:r>
              <a:rPr lang="en-US" sz="4400" dirty="0">
                <a:solidFill>
                  <a:srgbClr val="003300"/>
                </a:solidFill>
              </a:rPr>
              <a:t>the right of </a:t>
            </a:r>
            <a:r>
              <a:rPr lang="en-US" sz="4400" dirty="0" smtClean="0">
                <a:solidFill>
                  <a:srgbClr val="003300"/>
                </a:solidFill>
              </a:rPr>
              <a:t>way.</a:t>
            </a:r>
          </a:p>
          <a:p>
            <a:pPr marL="2112893" lvl="3" indent="-742950">
              <a:buAutoNum type="arabicPeriod"/>
            </a:pPr>
            <a:endParaRPr lang="en-US" sz="4400" dirty="0" smtClean="0">
              <a:solidFill>
                <a:srgbClr val="003300"/>
              </a:solidFill>
            </a:endParaRPr>
          </a:p>
          <a:p>
            <a:pPr lvl="3"/>
            <a:r>
              <a:rPr lang="en-US" sz="4400" dirty="0" smtClean="0">
                <a:solidFill>
                  <a:srgbClr val="003300"/>
                </a:solidFill>
              </a:rPr>
              <a:t>2. Maintain </a:t>
            </a:r>
            <a:r>
              <a:rPr lang="en-US" sz="4400" dirty="0">
                <a:solidFill>
                  <a:srgbClr val="003300"/>
                </a:solidFill>
              </a:rPr>
              <a:t>traffic on existing </a:t>
            </a:r>
            <a:r>
              <a:rPr lang="en-US" sz="4400" dirty="0" smtClean="0">
                <a:solidFill>
                  <a:srgbClr val="003300"/>
                </a:solidFill>
              </a:rPr>
              <a:t>lanes; build </a:t>
            </a:r>
            <a:r>
              <a:rPr lang="en-US" sz="4400" dirty="0">
                <a:solidFill>
                  <a:srgbClr val="003300"/>
                </a:solidFill>
              </a:rPr>
              <a:t>new westbound lanes on north </a:t>
            </a:r>
            <a:r>
              <a:rPr lang="en-US" sz="4400" dirty="0" smtClean="0">
                <a:solidFill>
                  <a:srgbClr val="003300"/>
                </a:solidFill>
              </a:rPr>
              <a:t>side.</a:t>
            </a:r>
          </a:p>
          <a:p>
            <a:pPr lvl="3"/>
            <a:endParaRPr lang="en-US" sz="4400" dirty="0" smtClean="0">
              <a:solidFill>
                <a:srgbClr val="003300"/>
              </a:solidFill>
            </a:endParaRPr>
          </a:p>
          <a:p>
            <a:pPr lvl="3"/>
            <a:r>
              <a:rPr lang="en-US" sz="4400" dirty="0" smtClean="0">
                <a:solidFill>
                  <a:srgbClr val="003300"/>
                </a:solidFill>
              </a:rPr>
              <a:t>3. Shift </a:t>
            </a:r>
            <a:r>
              <a:rPr lang="en-US" sz="4400" dirty="0">
                <a:solidFill>
                  <a:srgbClr val="003300"/>
                </a:solidFill>
              </a:rPr>
              <a:t>traffic onto new lanes on north </a:t>
            </a:r>
            <a:r>
              <a:rPr lang="en-US" sz="4400" dirty="0" smtClean="0">
                <a:solidFill>
                  <a:srgbClr val="003300"/>
                </a:solidFill>
              </a:rPr>
              <a:t>side. Remove </a:t>
            </a:r>
            <a:r>
              <a:rPr lang="en-US" sz="4400" dirty="0">
                <a:solidFill>
                  <a:srgbClr val="003300"/>
                </a:solidFill>
              </a:rPr>
              <a:t>existing roadway and build new eastbound </a:t>
            </a:r>
            <a:r>
              <a:rPr lang="en-US" sz="4400" dirty="0" smtClean="0">
                <a:solidFill>
                  <a:srgbClr val="003300"/>
                </a:solidFill>
              </a:rPr>
              <a:t>lanes.</a:t>
            </a:r>
          </a:p>
          <a:p>
            <a:pPr lvl="3"/>
            <a:endParaRPr lang="en-US" sz="4400" dirty="0">
              <a:solidFill>
                <a:srgbClr val="003300"/>
              </a:solidFill>
            </a:endParaRPr>
          </a:p>
          <a:p>
            <a:pPr lvl="3"/>
            <a:r>
              <a:rPr lang="en-US" sz="4400" dirty="0" smtClean="0">
                <a:solidFill>
                  <a:srgbClr val="003300"/>
                </a:solidFill>
              </a:rPr>
              <a:t>4. Split </a:t>
            </a:r>
            <a:r>
              <a:rPr lang="en-US" sz="4400" dirty="0">
                <a:solidFill>
                  <a:srgbClr val="003300"/>
                </a:solidFill>
              </a:rPr>
              <a:t>traffic to new outside eastbound and westbound lanes to build median and </a:t>
            </a:r>
            <a:r>
              <a:rPr lang="en-US" sz="4400" dirty="0" smtClean="0">
                <a:solidFill>
                  <a:srgbClr val="003300"/>
                </a:solidFill>
              </a:rPr>
              <a:t>turnouts.</a:t>
            </a:r>
            <a:endParaRPr lang="en-US" sz="4400" dirty="0">
              <a:solidFill>
                <a:srgbClr val="003300"/>
              </a:solidFill>
            </a:endParaRPr>
          </a:p>
          <a:p>
            <a:endParaRPr lang="en-US" sz="4400" dirty="0">
              <a:solidFill>
                <a:srgbClr val="003300"/>
              </a:solidFill>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11513" b="8487"/>
          <a:stretch/>
        </p:blipFill>
        <p:spPr>
          <a:xfrm>
            <a:off x="18592800" y="9321480"/>
            <a:ext cx="3810000" cy="30480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47493" y="5638800"/>
            <a:ext cx="4812508" cy="321896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99285" y="1841333"/>
            <a:ext cx="3333750" cy="333375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392333" y="6248400"/>
            <a:ext cx="609600" cy="609600"/>
          </a:xfrm>
          <a:prstGeom prst="rect">
            <a:avLst/>
          </a:prstGeom>
        </p:spPr>
      </p:pic>
    </p:spTree>
    <p:extLst>
      <p:ext uri="{BB962C8B-B14F-4D97-AF65-F5344CB8AC3E}">
        <p14:creationId xmlns:p14="http://schemas.microsoft.com/office/powerpoint/2010/main" val="3875781185"/>
      </p:ext>
    </p:extLst>
  </p:cSld>
  <p:clrMapOvr>
    <a:masterClrMapping/>
  </p:clrMapOvr>
  <p:transition spd="slow"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990600" y="829274"/>
            <a:ext cx="12711168" cy="923326"/>
          </a:xfrm>
          <a:prstGeom prst="rect">
            <a:avLst/>
          </a:prstGeom>
          <a:solidFill>
            <a:schemeClr val="tx1"/>
          </a:solidFill>
          <a:ln w="9525">
            <a:noFill/>
            <a:miter lim="800000"/>
            <a:headEnd/>
            <a:tailEnd/>
          </a:ln>
        </p:spPr>
        <p:txBody>
          <a:bodyPr wrap="none" lIns="91438" tIns="45718" rIns="91438" bIns="45718">
            <a:spAutoFit/>
          </a:bodyPr>
          <a:lstStyle/>
          <a:p>
            <a:pPr algn="l"/>
            <a:r>
              <a:rPr lang="en-US" sz="5400" b="1" dirty="0" smtClean="0">
                <a:solidFill>
                  <a:srgbClr val="003300"/>
                </a:solidFill>
                <a:latin typeface="Calibri" pitchFamily="34" charset="0"/>
                <a:cs typeface="Calibri" pitchFamily="34" charset="0"/>
              </a:rPr>
              <a:t>US 441 Traffic Diversion – West Side Ramps </a:t>
            </a:r>
            <a:endParaRPr lang="en-US" sz="5400" b="1" dirty="0">
              <a:solidFill>
                <a:srgbClr val="003300"/>
              </a:solidFill>
              <a:latin typeface="Calibri" pitchFamily="34" charset="0"/>
              <a:cs typeface="Calibri"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00" y="1981200"/>
            <a:ext cx="24130000" cy="7239000"/>
          </a:xfrm>
          <a:prstGeom prst="rect">
            <a:avLst/>
          </a:prstGeom>
        </p:spPr>
      </p:pic>
      <p:sp>
        <p:nvSpPr>
          <p:cNvPr id="3" name="Right Arrow 2"/>
          <p:cNvSpPr/>
          <p:nvPr/>
        </p:nvSpPr>
        <p:spPr bwMode="auto">
          <a:xfrm>
            <a:off x="6629400" y="4710684"/>
            <a:ext cx="2273808" cy="789432"/>
          </a:xfrm>
          <a:prstGeom prst="rightArrow">
            <a:avLst/>
          </a:pr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4" name="TextBox 3"/>
          <p:cNvSpPr txBox="1"/>
          <p:nvPr/>
        </p:nvSpPr>
        <p:spPr>
          <a:xfrm>
            <a:off x="990600" y="9067800"/>
            <a:ext cx="9982200" cy="3477875"/>
          </a:xfrm>
          <a:prstGeom prst="rect">
            <a:avLst/>
          </a:prstGeom>
          <a:noFill/>
        </p:spPr>
        <p:txBody>
          <a:bodyPr wrap="square" rtlCol="0">
            <a:spAutoFit/>
          </a:bodyPr>
          <a:lstStyle/>
          <a:p>
            <a:pPr marL="1143000" indent="-1143000" algn="l">
              <a:buAutoNum type="arabicPeriod"/>
            </a:pPr>
            <a:r>
              <a:rPr lang="en-US" sz="4400" dirty="0" smtClean="0">
                <a:solidFill>
                  <a:srgbClr val="003300"/>
                </a:solidFill>
              </a:rPr>
              <a:t>Build Diversion</a:t>
            </a:r>
          </a:p>
          <a:p>
            <a:pPr marL="1143000" indent="-1143000" algn="l">
              <a:buAutoNum type="arabicPeriod"/>
            </a:pPr>
            <a:r>
              <a:rPr lang="en-US" sz="4400" dirty="0" smtClean="0">
                <a:solidFill>
                  <a:srgbClr val="003300"/>
                </a:solidFill>
              </a:rPr>
              <a:t>Detour Traffic</a:t>
            </a:r>
          </a:p>
          <a:p>
            <a:pPr marL="1143000" indent="-1143000" algn="l">
              <a:buAutoNum type="arabicPeriod"/>
            </a:pPr>
            <a:r>
              <a:rPr lang="en-US" sz="4400" dirty="0" smtClean="0">
                <a:solidFill>
                  <a:srgbClr val="003300"/>
                </a:solidFill>
              </a:rPr>
              <a:t>Remove Bridge</a:t>
            </a:r>
          </a:p>
          <a:p>
            <a:pPr marL="1143000" indent="-1143000" algn="l">
              <a:buAutoNum type="arabicPeriod"/>
            </a:pPr>
            <a:r>
              <a:rPr lang="en-US" sz="4400" dirty="0" smtClean="0">
                <a:solidFill>
                  <a:srgbClr val="003300"/>
                </a:solidFill>
              </a:rPr>
              <a:t>Build East Side of US 441, Flyover Bridge</a:t>
            </a:r>
            <a:endParaRPr lang="en-US" sz="4400" dirty="0">
              <a:solidFill>
                <a:srgbClr val="003300"/>
              </a:solidFill>
            </a:endParaRPr>
          </a:p>
        </p:txBody>
      </p:sp>
      <p:sp>
        <p:nvSpPr>
          <p:cNvPr id="5" name="TextBox 4"/>
          <p:cNvSpPr txBox="1"/>
          <p:nvPr/>
        </p:nvSpPr>
        <p:spPr>
          <a:xfrm>
            <a:off x="12192000" y="9220200"/>
            <a:ext cx="8077200" cy="3477875"/>
          </a:xfrm>
          <a:prstGeom prst="rect">
            <a:avLst/>
          </a:prstGeom>
          <a:noFill/>
        </p:spPr>
        <p:txBody>
          <a:bodyPr wrap="square" rtlCol="0">
            <a:spAutoFit/>
          </a:bodyPr>
          <a:lstStyle/>
          <a:p>
            <a:pPr marL="1143000" indent="-1143000" algn="l">
              <a:buAutoNum type="arabicPeriod"/>
            </a:pPr>
            <a:r>
              <a:rPr lang="en-US" sz="4400" dirty="0" smtClean="0">
                <a:solidFill>
                  <a:srgbClr val="003300"/>
                </a:solidFill>
              </a:rPr>
              <a:t>Shift US 441 Traffic to East Side </a:t>
            </a:r>
          </a:p>
          <a:p>
            <a:pPr marL="1143000" indent="-1143000" algn="l">
              <a:buAutoNum type="arabicPeriod"/>
            </a:pPr>
            <a:r>
              <a:rPr lang="en-US" sz="4400" dirty="0" smtClean="0">
                <a:solidFill>
                  <a:srgbClr val="003300"/>
                </a:solidFill>
              </a:rPr>
              <a:t>Build West Side of US 441</a:t>
            </a:r>
          </a:p>
          <a:p>
            <a:pPr marL="1143000" indent="-1143000" algn="l">
              <a:buAutoNum type="arabicPeriod"/>
            </a:pPr>
            <a:r>
              <a:rPr lang="en-US" sz="4400" dirty="0" smtClean="0">
                <a:solidFill>
                  <a:srgbClr val="003300"/>
                </a:solidFill>
              </a:rPr>
              <a:t>Continue Building Flyover Bridge</a:t>
            </a:r>
            <a:endParaRPr lang="en-US" sz="4400" dirty="0">
              <a:solidFill>
                <a:srgbClr val="003300"/>
              </a:solidFill>
            </a:endParaRPr>
          </a:p>
        </p:txBody>
      </p:sp>
      <p:sp>
        <p:nvSpPr>
          <p:cNvPr id="6" name="Right Arrow 5"/>
          <p:cNvSpPr/>
          <p:nvPr/>
        </p:nvSpPr>
        <p:spPr bwMode="auto">
          <a:xfrm>
            <a:off x="8253984" y="5715000"/>
            <a:ext cx="2414016" cy="990707"/>
          </a:xfrm>
          <a:prstGeom prst="rightArrow">
            <a:avLst/>
          </a:pr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527000" y="5116286"/>
            <a:ext cx="609600" cy="609600"/>
          </a:xfrm>
          <a:prstGeom prst="rect">
            <a:avLst/>
          </a:prstGeom>
        </p:spPr>
      </p:pic>
    </p:spTree>
    <p:extLst>
      <p:ext uri="{BB962C8B-B14F-4D97-AF65-F5344CB8AC3E}">
        <p14:creationId xmlns:p14="http://schemas.microsoft.com/office/powerpoint/2010/main" val="2177229251"/>
      </p:ext>
    </p:extLst>
  </p:cSld>
  <p:clrMapOvr>
    <a:masterClrMapping/>
  </p:clrMapOvr>
  <p:transition spd="med" advClick="0" advTm="8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22" fill="hold"/>
                                        <p:tgtEl>
                                          <p:spTgt spid="7"/>
                                        </p:tgtEl>
                                      </p:cBhvr>
                                    </p:cmd>
                                  </p:childTnLst>
                                </p:cTn>
                              </p:par>
                              <p:par>
                                <p:cTn id="7" presetID="10" presetClass="entr" presetSubtype="0" fill="hold" grpId="0" nodeType="withEffect">
                                  <p:stCondLst>
                                    <p:cond delay="1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childTnLst>
                                </p:cTn>
                              </p:par>
                              <p:par>
                                <p:cTn id="10" presetID="10" presetClass="entr" presetSubtype="0" fill="hold" grpId="0" nodeType="withEffect">
                                  <p:stCondLst>
                                    <p:cond delay="50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grpId="0" nodeType="withEffect">
                                  <p:stCondLst>
                                    <p:cond delay="457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3" grpId="0" animBg="1"/>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990600" y="829274"/>
            <a:ext cx="11346628" cy="923326"/>
          </a:xfrm>
          <a:prstGeom prst="rect">
            <a:avLst/>
          </a:prstGeom>
          <a:solidFill>
            <a:schemeClr val="tx1"/>
          </a:solidFill>
          <a:ln w="9525">
            <a:noFill/>
            <a:miter lim="800000"/>
            <a:headEnd/>
            <a:tailEnd/>
          </a:ln>
        </p:spPr>
        <p:txBody>
          <a:bodyPr wrap="none" lIns="91438" tIns="45718" rIns="91438" bIns="45718">
            <a:spAutoFit/>
          </a:bodyPr>
          <a:lstStyle/>
          <a:p>
            <a:pPr algn="l"/>
            <a:r>
              <a:rPr lang="en-US" sz="5400" b="1" dirty="0" smtClean="0">
                <a:solidFill>
                  <a:srgbClr val="003300"/>
                </a:solidFill>
                <a:latin typeface="Calibri" pitchFamily="34" charset="0"/>
                <a:cs typeface="Calibri" pitchFamily="34" charset="0"/>
              </a:rPr>
              <a:t>Round Lake Road </a:t>
            </a:r>
            <a:r>
              <a:rPr lang="en-US" sz="5400" b="1" dirty="0">
                <a:solidFill>
                  <a:srgbClr val="003300"/>
                </a:solidFill>
                <a:latin typeface="Calibri" pitchFamily="34" charset="0"/>
                <a:cs typeface="Calibri" pitchFamily="34" charset="0"/>
              </a:rPr>
              <a:t>Construction </a:t>
            </a:r>
            <a:r>
              <a:rPr lang="en-US" sz="5400" b="1" dirty="0" smtClean="0">
                <a:solidFill>
                  <a:srgbClr val="003300"/>
                </a:solidFill>
                <a:latin typeface="Calibri" pitchFamily="34" charset="0"/>
                <a:cs typeface="Calibri" pitchFamily="34" charset="0"/>
              </a:rPr>
              <a:t>Phasing</a:t>
            </a:r>
            <a:endParaRPr lang="en-US" sz="5400" b="1" dirty="0">
              <a:solidFill>
                <a:srgbClr val="003300"/>
              </a:solidFill>
              <a:latin typeface="Calibri" pitchFamily="34" charset="0"/>
              <a:cs typeface="Calibri"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2794000"/>
            <a:ext cx="24307800" cy="8102600"/>
          </a:xfrm>
          <a:prstGeom prst="rect">
            <a:avLst/>
          </a:prstGeom>
        </p:spPr>
      </p:pic>
      <p:sp>
        <p:nvSpPr>
          <p:cNvPr id="3" name="Rectangle 2"/>
          <p:cNvSpPr/>
          <p:nvPr/>
        </p:nvSpPr>
        <p:spPr bwMode="auto">
          <a:xfrm>
            <a:off x="76200" y="2794000"/>
            <a:ext cx="24333200" cy="2654300"/>
          </a:xfrm>
          <a:prstGeom prst="rect">
            <a:avLst/>
          </a:prstGeom>
          <a:noFill/>
          <a:ln w="88900">
            <a:solidFill>
              <a:srgbClr val="FF6600"/>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76200" y="5499100"/>
            <a:ext cx="24333200" cy="2654300"/>
          </a:xfrm>
          <a:prstGeom prst="rect">
            <a:avLst/>
          </a:prstGeom>
          <a:noFill/>
          <a:ln w="88900">
            <a:solidFill>
              <a:srgbClr val="FF6600"/>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76200" y="8166100"/>
            <a:ext cx="24333200" cy="2654300"/>
          </a:xfrm>
          <a:prstGeom prst="rect">
            <a:avLst/>
          </a:prstGeom>
          <a:noFill/>
          <a:ln w="88900">
            <a:solidFill>
              <a:srgbClr val="FF6600"/>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450800" y="6858000"/>
            <a:ext cx="609600" cy="609600"/>
          </a:xfrm>
          <a:prstGeom prst="rect">
            <a:avLst/>
          </a:prstGeom>
        </p:spPr>
      </p:pic>
    </p:spTree>
    <p:extLst>
      <p:ext uri="{BB962C8B-B14F-4D97-AF65-F5344CB8AC3E}">
        <p14:creationId xmlns:p14="http://schemas.microsoft.com/office/powerpoint/2010/main" val="1709178533"/>
      </p:ext>
    </p:extLst>
  </p:cSld>
  <p:clrMapOvr>
    <a:masterClrMapping/>
  </p:clrMapOvr>
  <p:transition spd="med" advClick="0"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01" fill="hold"/>
                                        <p:tgtEl>
                                          <p:spTgt spid="4"/>
                                        </p:tgtEl>
                                      </p:cBhvr>
                                    </p:cmd>
                                  </p:childTnLst>
                                </p:cTn>
                              </p:par>
                              <p:par>
                                <p:cTn id="7" presetID="10" presetClass="entr" presetSubtype="0" fill="hold" grpId="0" nodeType="withEffect">
                                  <p:stCondLst>
                                    <p:cond delay="13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childTnLst>
                                </p:cTn>
                              </p:par>
                              <p:par>
                                <p:cTn id="10" presetID="10" presetClass="entr" presetSubtype="0" fill="hold" grpId="0" nodeType="withEffect">
                                  <p:stCondLst>
                                    <p:cond delay="27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10" presetClass="entr" presetSubtype="0" fill="hold" grpId="0" nodeType="withEffect">
                                  <p:stCondLst>
                                    <p:cond delay="39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4"/>
          <p:cNvSpPr txBox="1">
            <a:spLocks noChangeArrowheads="1"/>
          </p:cNvSpPr>
          <p:nvPr/>
        </p:nvSpPr>
        <p:spPr bwMode="auto">
          <a:xfrm>
            <a:off x="990600" y="829274"/>
            <a:ext cx="10228694" cy="923326"/>
          </a:xfrm>
          <a:prstGeom prst="rect">
            <a:avLst/>
          </a:prstGeom>
          <a:solidFill>
            <a:schemeClr val="tx1"/>
          </a:solidFill>
          <a:ln w="9525">
            <a:noFill/>
            <a:miter lim="800000"/>
            <a:headEnd/>
            <a:tailEnd/>
          </a:ln>
        </p:spPr>
        <p:txBody>
          <a:bodyPr wrap="none" lIns="91438" tIns="45718" rIns="91438" bIns="45718">
            <a:spAutoFit/>
          </a:bodyPr>
          <a:lstStyle/>
          <a:p>
            <a:pPr algn="l"/>
            <a:r>
              <a:rPr lang="en-US" sz="5400" b="1" dirty="0" smtClean="0">
                <a:solidFill>
                  <a:srgbClr val="003300"/>
                </a:solidFill>
                <a:latin typeface="Calibri" pitchFamily="34" charset="0"/>
                <a:cs typeface="Calibri" pitchFamily="34" charset="0"/>
              </a:rPr>
              <a:t>Round Lake Road Traffic Diversion </a:t>
            </a:r>
            <a:endParaRPr lang="en-US" sz="5400" b="1" dirty="0">
              <a:solidFill>
                <a:srgbClr val="003300"/>
              </a:solidFill>
              <a:latin typeface="Calibri" pitchFamily="34" charset="0"/>
              <a:cs typeface="Calibri"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794000"/>
            <a:ext cx="24307800" cy="8102600"/>
          </a:xfrm>
          <a:prstGeom prst="rect">
            <a:avLst/>
          </a:prstGeom>
        </p:spPr>
      </p:pic>
      <p:sp>
        <p:nvSpPr>
          <p:cNvPr id="9" name="Rectangle 8"/>
          <p:cNvSpPr/>
          <p:nvPr/>
        </p:nvSpPr>
        <p:spPr bwMode="auto">
          <a:xfrm>
            <a:off x="76200" y="2794000"/>
            <a:ext cx="24333200" cy="2654300"/>
          </a:xfrm>
          <a:prstGeom prst="rect">
            <a:avLst/>
          </a:prstGeom>
          <a:noFill/>
          <a:ln w="88900">
            <a:solidFill>
              <a:srgbClr val="FF6600"/>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76200" y="5422900"/>
            <a:ext cx="24333200" cy="2654300"/>
          </a:xfrm>
          <a:prstGeom prst="rect">
            <a:avLst/>
          </a:prstGeom>
          <a:noFill/>
          <a:ln w="88900">
            <a:solidFill>
              <a:srgbClr val="FF6600"/>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76200" y="8166100"/>
            <a:ext cx="24333200" cy="2654300"/>
          </a:xfrm>
          <a:prstGeom prst="rect">
            <a:avLst/>
          </a:prstGeom>
          <a:noFill/>
          <a:ln w="88900">
            <a:solidFill>
              <a:srgbClr val="FF6600"/>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831800" y="6553200"/>
            <a:ext cx="609600" cy="609600"/>
          </a:xfrm>
          <a:prstGeom prst="rect">
            <a:avLst/>
          </a:prstGeom>
        </p:spPr>
      </p:pic>
    </p:spTree>
    <p:extLst>
      <p:ext uri="{BB962C8B-B14F-4D97-AF65-F5344CB8AC3E}">
        <p14:creationId xmlns:p14="http://schemas.microsoft.com/office/powerpoint/2010/main" val="290888696"/>
      </p:ext>
    </p:extLst>
  </p:cSld>
  <p:clrMapOvr>
    <a:masterClrMapping/>
  </p:clrMapOvr>
  <p:transition spd="med" advClick="0"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55" fill="hold"/>
                                        <p:tgtEl>
                                          <p:spTgt spid="2"/>
                                        </p:tgtEl>
                                      </p:cBhvr>
                                    </p:cmd>
                                  </p:childTnLst>
                                </p:cTn>
                              </p:par>
                              <p:par>
                                <p:cTn id="7" presetID="10" presetClass="entr" presetSubtype="0" fill="hold" grpId="0" nodeType="withEffect">
                                  <p:stCondLst>
                                    <p:cond delay="3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par>
                                <p:cTn id="10" presetID="10" presetClass="entr" presetSubtype="0" fill="hold" grpId="0" nodeType="withEffect">
                                  <p:stCondLst>
                                    <p:cond delay="1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10" presetClass="entr" presetSubtype="0" fill="hold" grpId="0" nodeType="withEffect">
                                  <p:stCondLst>
                                    <p:cond delay="18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9"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15" y="0"/>
            <a:ext cx="24358601"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sp>
        <p:nvSpPr>
          <p:cNvPr id="20" name="TextBox 19"/>
          <p:cNvSpPr txBox="1"/>
          <p:nvPr/>
        </p:nvSpPr>
        <p:spPr>
          <a:xfrm>
            <a:off x="685800" y="2057410"/>
            <a:ext cx="12039600" cy="984774"/>
          </a:xfrm>
          <a:prstGeom prst="rect">
            <a:avLst/>
          </a:prstGeom>
          <a:noFill/>
        </p:spPr>
        <p:txBody>
          <a:bodyPr wrap="square" lIns="91335" tIns="45665" rIns="91335" bIns="45665" rtlCol="0">
            <a:spAutoFit/>
          </a:bodyPr>
          <a:lstStyle/>
          <a:p>
            <a:pPr algn="l"/>
            <a:r>
              <a:rPr lang="en-US" b="1" dirty="0" smtClean="0">
                <a:solidFill>
                  <a:srgbClr val="003300"/>
                </a:solidFill>
              </a:rPr>
              <a:t>For More Information: </a:t>
            </a:r>
            <a:endParaRPr lang="en-US" b="1" dirty="0">
              <a:solidFill>
                <a:srgbClr val="003300"/>
              </a:solidFill>
            </a:endParaRPr>
          </a:p>
        </p:txBody>
      </p:sp>
      <p:pic>
        <p:nvPicPr>
          <p:cNvPr id="21" name="Picture 13"/>
          <p:cNvPicPr>
            <a:picLocks noChangeAspect="1"/>
          </p:cNvPicPr>
          <p:nvPr/>
        </p:nvPicPr>
        <p:blipFill>
          <a:blip r:embed="rId6"/>
          <a:srcRect t="484" r="17892" b="36842"/>
          <a:stretch>
            <a:fillRect/>
          </a:stretch>
        </p:blipFill>
        <p:spPr bwMode="auto">
          <a:xfrm>
            <a:off x="0" y="996950"/>
            <a:ext cx="24384000" cy="755651"/>
          </a:xfrm>
          <a:prstGeom prst="rect">
            <a:avLst/>
          </a:prstGeom>
          <a:noFill/>
          <a:ln w="9525">
            <a:solidFill>
              <a:srgbClr val="BBE0E3"/>
            </a:solidFill>
            <a:miter lim="800000"/>
            <a:headEnd/>
            <a:tailEnd/>
          </a:ln>
        </p:spPr>
      </p:pic>
      <p:pic>
        <p:nvPicPr>
          <p:cNvPr id="12" name="Picture 16" descr="Bear.eps"/>
          <p:cNvPicPr>
            <a:picLocks noChangeAspect="1"/>
          </p:cNvPicPr>
          <p:nvPr/>
        </p:nvPicPr>
        <p:blipFill>
          <a:blip r:embed="rId7"/>
          <a:srcRect/>
          <a:stretch>
            <a:fillRect/>
          </a:stretch>
        </p:blipFill>
        <p:spPr bwMode="auto">
          <a:xfrm flipH="1">
            <a:off x="609600" y="11506199"/>
            <a:ext cx="3561158" cy="2057400"/>
          </a:xfrm>
          <a:prstGeom prst="rect">
            <a:avLst/>
          </a:prstGeom>
          <a:noFill/>
          <a:ln w="9525">
            <a:noFill/>
            <a:miter lim="800000"/>
            <a:headEnd/>
            <a:tailEnd/>
          </a:ln>
        </p:spPr>
      </p:pic>
      <p:pic>
        <p:nvPicPr>
          <p:cNvPr id="13" name="Picture 1" descr="wekiva logo_v.png"/>
          <p:cNvPicPr>
            <a:picLocks noChangeAspect="1"/>
          </p:cNvPicPr>
          <p:nvPr/>
        </p:nvPicPr>
        <p:blipFill>
          <a:blip r:embed="rId8"/>
          <a:srcRect/>
          <a:stretch>
            <a:fillRect/>
          </a:stretch>
        </p:blipFill>
        <p:spPr bwMode="auto">
          <a:xfrm>
            <a:off x="838215" y="304799"/>
            <a:ext cx="5177537" cy="1300162"/>
          </a:xfrm>
          <a:prstGeom prst="rect">
            <a:avLst/>
          </a:prstGeom>
          <a:noFill/>
          <a:ln w="9525">
            <a:noFill/>
            <a:miter lim="800000"/>
            <a:headEnd/>
            <a:tailEnd/>
          </a:ln>
        </p:spPr>
      </p:pic>
      <p:sp>
        <p:nvSpPr>
          <p:cNvPr id="14" name="Rectangle 13"/>
          <p:cNvSpPr/>
          <p:nvPr/>
        </p:nvSpPr>
        <p:spPr>
          <a:xfrm>
            <a:off x="685800" y="3485011"/>
            <a:ext cx="12192000" cy="8094413"/>
          </a:xfrm>
          <a:prstGeom prst="rect">
            <a:avLst/>
          </a:prstGeom>
        </p:spPr>
        <p:txBody>
          <a:bodyPr lIns="91335" tIns="45665" rIns="91335" bIns="45665">
            <a:spAutoFit/>
          </a:bodyPr>
          <a:lstStyle/>
          <a:p>
            <a:pPr algn="l"/>
            <a:r>
              <a:rPr lang="en-US" sz="5200" b="1" dirty="0" smtClean="0">
                <a:solidFill>
                  <a:srgbClr val="003300"/>
                </a:solidFill>
                <a:latin typeface="+mj-lt"/>
              </a:rPr>
              <a:t>Mary Brooks</a:t>
            </a:r>
            <a:br>
              <a:rPr lang="en-US" sz="5200" b="1" dirty="0" smtClean="0">
                <a:solidFill>
                  <a:srgbClr val="003300"/>
                </a:solidFill>
                <a:latin typeface="+mj-lt"/>
              </a:rPr>
            </a:br>
            <a:endParaRPr lang="en-US" sz="5200" b="1" dirty="0" smtClean="0">
              <a:solidFill>
                <a:srgbClr val="003300"/>
              </a:solidFill>
              <a:latin typeface="+mj-lt"/>
            </a:endParaRPr>
          </a:p>
          <a:p>
            <a:pPr algn="l"/>
            <a:r>
              <a:rPr lang="en-US" sz="5200" b="1" dirty="0" smtClean="0">
                <a:solidFill>
                  <a:srgbClr val="003300"/>
                </a:solidFill>
                <a:latin typeface="+mj-lt"/>
              </a:rPr>
              <a:t>Public Information Coordinator</a:t>
            </a:r>
            <a:br>
              <a:rPr lang="en-US" sz="5200" b="1" dirty="0" smtClean="0">
                <a:solidFill>
                  <a:srgbClr val="003300"/>
                </a:solidFill>
                <a:latin typeface="+mj-lt"/>
              </a:rPr>
            </a:br>
            <a:r>
              <a:rPr lang="en-US" sz="5200" b="1" dirty="0" smtClean="0">
                <a:solidFill>
                  <a:srgbClr val="003300"/>
                </a:solidFill>
                <a:latin typeface="+mj-lt"/>
              </a:rPr>
              <a:t/>
            </a:r>
            <a:br>
              <a:rPr lang="en-US" sz="5200" b="1" dirty="0" smtClean="0">
                <a:solidFill>
                  <a:srgbClr val="003300"/>
                </a:solidFill>
                <a:latin typeface="+mj-lt"/>
              </a:rPr>
            </a:br>
            <a:r>
              <a:rPr lang="en-US" sz="5200" b="1" dirty="0" smtClean="0">
                <a:solidFill>
                  <a:srgbClr val="003300"/>
                </a:solidFill>
                <a:latin typeface="+mj-lt"/>
              </a:rPr>
              <a:t>C: 407-694-5505</a:t>
            </a:r>
            <a:br>
              <a:rPr lang="en-US" sz="5200" b="1" dirty="0" smtClean="0">
                <a:solidFill>
                  <a:srgbClr val="003300"/>
                </a:solidFill>
                <a:latin typeface="+mj-lt"/>
              </a:rPr>
            </a:br>
            <a:r>
              <a:rPr lang="en-US" sz="5200" b="1" dirty="0" smtClean="0">
                <a:solidFill>
                  <a:srgbClr val="003300"/>
                </a:solidFill>
                <a:latin typeface="+mj-lt"/>
              </a:rPr>
              <a:t/>
            </a:r>
            <a:br>
              <a:rPr lang="en-US" sz="5200" b="1" dirty="0" smtClean="0">
                <a:solidFill>
                  <a:srgbClr val="003300"/>
                </a:solidFill>
                <a:latin typeface="+mj-lt"/>
              </a:rPr>
            </a:br>
            <a:r>
              <a:rPr lang="en-US" sz="5200" b="1" dirty="0" smtClean="0">
                <a:solidFill>
                  <a:srgbClr val="003300"/>
                </a:solidFill>
                <a:latin typeface="+mj-lt"/>
              </a:rPr>
              <a:t>E: Info@wekivaparkway.com</a:t>
            </a:r>
            <a:br>
              <a:rPr lang="en-US" sz="5200" b="1" dirty="0" smtClean="0">
                <a:solidFill>
                  <a:srgbClr val="003300"/>
                </a:solidFill>
                <a:latin typeface="+mj-lt"/>
              </a:rPr>
            </a:br>
            <a:r>
              <a:rPr lang="en-US" sz="5200" b="1" dirty="0" smtClean="0">
                <a:solidFill>
                  <a:srgbClr val="003300"/>
                </a:solidFill>
                <a:latin typeface="+mj-lt"/>
              </a:rPr>
              <a:t/>
            </a:r>
            <a:br>
              <a:rPr lang="en-US" sz="5200" b="1" dirty="0" smtClean="0">
                <a:solidFill>
                  <a:srgbClr val="003300"/>
                </a:solidFill>
                <a:latin typeface="+mj-lt"/>
              </a:rPr>
            </a:br>
            <a:r>
              <a:rPr lang="en-US" sz="5200" b="1" dirty="0" smtClean="0">
                <a:solidFill>
                  <a:srgbClr val="003300"/>
                </a:solidFill>
                <a:latin typeface="+mj-lt"/>
              </a:rPr>
              <a:t>W: www.wekivaparkway.com</a:t>
            </a:r>
            <a:r>
              <a:rPr lang="en-US" sz="5200" b="1" dirty="0" smtClean="0">
                <a:solidFill>
                  <a:srgbClr val="336600"/>
                </a:solidFill>
                <a:latin typeface="+mj-lt"/>
              </a:rPr>
              <a:t/>
            </a:r>
            <a:br>
              <a:rPr lang="en-US" sz="5200" b="1" dirty="0" smtClean="0">
                <a:solidFill>
                  <a:srgbClr val="336600"/>
                </a:solidFill>
                <a:latin typeface="+mj-lt"/>
              </a:rPr>
            </a:br>
            <a:endParaRPr lang="en-US" sz="5200" b="1" dirty="0">
              <a:solidFill>
                <a:srgbClr val="336600"/>
              </a:solidFill>
              <a:latin typeface="+mj-lt"/>
            </a:endParaRPr>
          </a:p>
        </p:txBody>
      </p:sp>
      <p:pic>
        <p:nvPicPr>
          <p:cNvPr id="10" name="Picture 9" descr="facebook-logo.jpg"/>
          <p:cNvPicPr>
            <a:picLocks noChangeAspect="1"/>
          </p:cNvPicPr>
          <p:nvPr/>
        </p:nvPicPr>
        <p:blipFill>
          <a:blip r:embed="rId9" cstate="print"/>
          <a:stretch>
            <a:fillRect/>
          </a:stretch>
        </p:blipFill>
        <p:spPr>
          <a:xfrm>
            <a:off x="19507216" y="11249026"/>
            <a:ext cx="3327401" cy="1247774"/>
          </a:xfrm>
          <a:prstGeom prst="rect">
            <a:avLst/>
          </a:prstGeom>
        </p:spPr>
      </p:pic>
      <p:pic>
        <p:nvPicPr>
          <p:cNvPr id="11" name="Picture 10" descr="twitter_logo.jpg"/>
          <p:cNvPicPr>
            <a:picLocks noChangeAspect="1"/>
          </p:cNvPicPr>
          <p:nvPr/>
        </p:nvPicPr>
        <p:blipFill>
          <a:blip r:embed="rId10" cstate="print"/>
          <a:srcRect/>
          <a:stretch>
            <a:fillRect/>
          </a:stretch>
        </p:blipFill>
        <p:spPr>
          <a:xfrm>
            <a:off x="14249403" y="11249037"/>
            <a:ext cx="3376126" cy="1242279"/>
          </a:xfrm>
          <a:prstGeom prst="rect">
            <a:avLst/>
          </a:prstGeom>
        </p:spPr>
      </p:pic>
      <p:pic>
        <p:nvPicPr>
          <p:cNvPr id="2" name="Picture 1"/>
          <p:cNvPicPr>
            <a:picLocks noChangeAspect="1"/>
          </p:cNvPicPr>
          <p:nvPr/>
        </p:nvPicPr>
        <p:blipFill rotWithShape="1">
          <a:blip r:embed="rId11">
            <a:extLst>
              <a:ext uri="{28A0092B-C50C-407E-A947-70E740481C1C}">
                <a14:useLocalDpi xmlns:a14="http://schemas.microsoft.com/office/drawing/2010/main" val="0"/>
              </a:ext>
            </a:extLst>
          </a:blip>
          <a:srcRect l="9066" t="11580" r="63631" b="18734"/>
          <a:stretch/>
        </p:blipFill>
        <p:spPr>
          <a:xfrm>
            <a:off x="11125201" y="1006525"/>
            <a:ext cx="12573000" cy="973767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603200" y="5570562"/>
            <a:ext cx="609600" cy="609600"/>
          </a:xfrm>
          <a:prstGeom prst="rect">
            <a:avLst/>
          </a:prstGeom>
        </p:spPr>
      </p:pic>
    </p:spTree>
  </p:cSld>
  <p:clrMapOvr>
    <a:masterClrMapping/>
  </p:clrMapOvr>
  <p:transition spd="slow"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5"/>
          <a:srcRect t="-2" b="49091"/>
          <a:stretch>
            <a:fillRect/>
          </a:stretch>
        </p:blipFill>
        <p:spPr bwMode="auto">
          <a:xfrm>
            <a:off x="-25400" y="0"/>
            <a:ext cx="24409400" cy="13716000"/>
          </a:xfrm>
          <a:prstGeom prst="rect">
            <a:avLst/>
          </a:prstGeom>
          <a:noFill/>
          <a:ln w="9525">
            <a:noFill/>
            <a:miter lim="800000"/>
            <a:headEnd/>
            <a:tailEnd/>
          </a:ln>
        </p:spPr>
      </p:pic>
      <p:pic>
        <p:nvPicPr>
          <p:cNvPr id="15362" name="Picture 4" descr="Wekiva Logo.png"/>
          <p:cNvPicPr>
            <a:picLocks noChangeAspect="1"/>
          </p:cNvPicPr>
          <p:nvPr/>
        </p:nvPicPr>
        <p:blipFill>
          <a:blip r:embed="rId6"/>
          <a:srcRect/>
          <a:stretch>
            <a:fillRect/>
          </a:stretch>
        </p:blipFill>
        <p:spPr bwMode="auto">
          <a:xfrm>
            <a:off x="6324600" y="1274765"/>
            <a:ext cx="11734800" cy="2763838"/>
          </a:xfrm>
          <a:prstGeom prst="rect">
            <a:avLst/>
          </a:prstGeom>
          <a:noFill/>
          <a:ln w="9525">
            <a:noFill/>
            <a:miter lim="800000"/>
            <a:headEnd/>
            <a:tailEnd/>
          </a:ln>
        </p:spPr>
      </p:pic>
      <p:sp>
        <p:nvSpPr>
          <p:cNvPr id="15365" name="TextBox 2"/>
          <p:cNvSpPr txBox="1">
            <a:spLocks noChangeArrowheads="1"/>
          </p:cNvSpPr>
          <p:nvPr/>
        </p:nvSpPr>
        <p:spPr bwMode="auto">
          <a:xfrm>
            <a:off x="2362200" y="3691414"/>
            <a:ext cx="18516600" cy="8217630"/>
          </a:xfrm>
          <a:prstGeom prst="rect">
            <a:avLst/>
          </a:prstGeom>
          <a:noFill/>
          <a:ln w="9525">
            <a:noFill/>
            <a:miter lim="800000"/>
            <a:headEnd/>
            <a:tailEnd/>
          </a:ln>
        </p:spPr>
        <p:txBody>
          <a:bodyPr wrap="square" lIns="91438" tIns="45718" rIns="91438" bIns="45718">
            <a:spAutoFit/>
          </a:bodyPr>
          <a:lstStyle/>
          <a:p>
            <a:r>
              <a:rPr lang="en-US" sz="9600" b="1" dirty="0" smtClean="0">
                <a:solidFill>
                  <a:srgbClr val="003300"/>
                </a:solidFill>
                <a:latin typeface="Calibri" pitchFamily="34" charset="0"/>
                <a:cs typeface="Calibri" pitchFamily="34" charset="0"/>
              </a:rPr>
              <a:t>THANK YOU FOR ATTENDING!</a:t>
            </a:r>
          </a:p>
          <a:p>
            <a:pPr marL="4514770" lvl="8" indent="-857250" defTabSz="914380">
              <a:buFont typeface="Wingdings" panose="05000000000000000000" pitchFamily="2" charset="2"/>
              <a:buChar char="ü"/>
            </a:pPr>
            <a:r>
              <a:rPr lang="en-US" sz="7200" b="1" dirty="0" smtClean="0">
                <a:solidFill>
                  <a:srgbClr val="003300"/>
                </a:solidFill>
                <a:latin typeface="Calibri" pitchFamily="34" charset="0"/>
                <a:cs typeface="Calibri" pitchFamily="34" charset="0"/>
              </a:rPr>
              <a:t>Comment Forms</a:t>
            </a:r>
          </a:p>
          <a:p>
            <a:pPr marL="4514770" lvl="8" indent="-857250" defTabSz="914380">
              <a:buFont typeface="Wingdings" panose="05000000000000000000" pitchFamily="2" charset="2"/>
              <a:buChar char="ü"/>
            </a:pPr>
            <a:r>
              <a:rPr lang="en-US" sz="7200" b="1" dirty="0" smtClean="0">
                <a:solidFill>
                  <a:srgbClr val="003300"/>
                </a:solidFill>
                <a:latin typeface="Calibri" pitchFamily="34" charset="0"/>
                <a:cs typeface="Calibri" pitchFamily="34" charset="0"/>
              </a:rPr>
              <a:t>Surveys</a:t>
            </a:r>
          </a:p>
          <a:p>
            <a:endParaRPr lang="en-US" sz="9600" b="1" dirty="0" smtClean="0">
              <a:solidFill>
                <a:srgbClr val="003300"/>
              </a:solidFill>
              <a:latin typeface="Calibri" pitchFamily="34" charset="0"/>
              <a:cs typeface="Calibri" pitchFamily="34" charset="0"/>
            </a:endParaRPr>
          </a:p>
          <a:p>
            <a:r>
              <a:rPr lang="en-US" sz="9600" b="1" dirty="0" smtClean="0">
                <a:latin typeface="Calibri" pitchFamily="34" charset="0"/>
                <a:cs typeface="Calibri" pitchFamily="34" charset="0"/>
              </a:rPr>
              <a:t>This presentation will begin again in a few moments.</a:t>
            </a:r>
            <a:endParaRPr lang="en-US" sz="9600" b="1" dirty="0">
              <a:latin typeface="Calibri" pitchFamily="34" charset="0"/>
              <a:cs typeface="Calibri"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7200" y="11049000"/>
            <a:ext cx="4114800" cy="20574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165800" y="8991600"/>
            <a:ext cx="609600" cy="609600"/>
          </a:xfrm>
          <a:prstGeom prst="rect">
            <a:avLst/>
          </a:prstGeom>
        </p:spPr>
      </p:pic>
    </p:spTree>
    <p:extLst>
      <p:ext uri="{BB962C8B-B14F-4D97-AF65-F5344CB8AC3E}">
        <p14:creationId xmlns:p14="http://schemas.microsoft.com/office/powerpoint/2010/main" val="3835243236"/>
      </p:ext>
    </p:extLst>
  </p:cSld>
  <p:clrMapOvr>
    <a:masterClrMapping/>
  </p:clrMapOvr>
  <p:transition advClick="0" advTm="9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p:cNvPicPr>
            <a:picLocks noChangeAspect="1"/>
          </p:cNvPicPr>
          <p:nvPr/>
        </p:nvPicPr>
        <p:blipFill>
          <a:blip r:embed="rId5"/>
          <a:srcRect b="48984"/>
          <a:stretch>
            <a:fillRect/>
          </a:stretch>
        </p:blipFill>
        <p:spPr bwMode="auto">
          <a:xfrm>
            <a:off x="16" y="0"/>
            <a:ext cx="24358601" cy="13716000"/>
          </a:xfrm>
          <a:prstGeom prst="rect">
            <a:avLst/>
          </a:prstGeom>
          <a:noFill/>
          <a:ln w="9525">
            <a:noFill/>
            <a:miter lim="800000"/>
            <a:headEnd/>
            <a:tailEnd/>
          </a:ln>
        </p:spPr>
      </p:pic>
      <p:pic>
        <p:nvPicPr>
          <p:cNvPr id="15362" name="Picture 3"/>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5363" name="Picture 11"/>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5364" name="Picture 13"/>
          <p:cNvPicPr>
            <a:picLocks noChangeAspect="1"/>
          </p:cNvPicPr>
          <p:nvPr/>
        </p:nvPicPr>
        <p:blipFill>
          <a:blip r:embed="rId6"/>
          <a:srcRect t="484" r="17892" b="36842"/>
          <a:stretch>
            <a:fillRect/>
          </a:stretch>
        </p:blipFill>
        <p:spPr bwMode="auto">
          <a:xfrm>
            <a:off x="0" y="996950"/>
            <a:ext cx="24384000" cy="755651"/>
          </a:xfrm>
          <a:prstGeom prst="rect">
            <a:avLst/>
          </a:prstGeom>
          <a:noFill/>
          <a:ln w="9525">
            <a:solidFill>
              <a:srgbClr val="BBE0E3"/>
            </a:solidFill>
            <a:miter lim="800000"/>
            <a:headEnd/>
            <a:tailEnd/>
          </a:ln>
        </p:spPr>
      </p:pic>
      <p:pic>
        <p:nvPicPr>
          <p:cNvPr id="15365" name="Picture 15" descr="wekiva logo_v.png"/>
          <p:cNvPicPr>
            <a:picLocks noChangeAspect="1"/>
          </p:cNvPicPr>
          <p:nvPr/>
        </p:nvPicPr>
        <p:blipFill>
          <a:blip r:embed="rId7"/>
          <a:srcRect/>
          <a:stretch>
            <a:fillRect/>
          </a:stretch>
        </p:blipFill>
        <p:spPr bwMode="auto">
          <a:xfrm>
            <a:off x="19431000" y="12034838"/>
            <a:ext cx="4267200" cy="1071562"/>
          </a:xfrm>
          <a:prstGeom prst="rect">
            <a:avLst/>
          </a:prstGeom>
          <a:noFill/>
          <a:ln w="9525">
            <a:noFill/>
            <a:miter lim="800000"/>
            <a:headEnd/>
            <a:tailEnd/>
          </a:ln>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5000" y="4572000"/>
            <a:ext cx="2514600" cy="331130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50000" y="4343402"/>
            <a:ext cx="2514600" cy="3344422"/>
          </a:xfrm>
          <a:prstGeom prst="rect">
            <a:avLst/>
          </a:prstGeom>
        </p:spPr>
      </p:pic>
      <p:pic>
        <p:nvPicPr>
          <p:cNvPr id="24"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61" t="1666" r="1147" b="971"/>
          <a:stretch/>
        </p:blipFill>
        <p:spPr bwMode="auto">
          <a:xfrm>
            <a:off x="5960669" y="607040"/>
            <a:ext cx="10803331" cy="127279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5"/>
          <p:cNvGrpSpPr/>
          <p:nvPr/>
        </p:nvGrpSpPr>
        <p:grpSpPr>
          <a:xfrm>
            <a:off x="7010400" y="1219211"/>
            <a:ext cx="5486400" cy="2628355"/>
            <a:chOff x="2209800" y="304800"/>
            <a:chExt cx="3081505" cy="1314177"/>
          </a:xfrm>
        </p:grpSpPr>
        <p:sp>
          <p:nvSpPr>
            <p:cNvPr id="26" name="Freeform 25"/>
            <p:cNvSpPr/>
            <p:nvPr/>
          </p:nvSpPr>
          <p:spPr>
            <a:xfrm>
              <a:off x="2835291" y="304800"/>
              <a:ext cx="2456014" cy="707786"/>
            </a:xfrm>
            <a:custGeom>
              <a:avLst/>
              <a:gdLst>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86853 w 2374710"/>
                <a:gd name="connsiteY20" fmla="*/ 204716 h 702859"/>
                <a:gd name="connsiteX21" fmla="*/ 607325 w 2374710"/>
                <a:gd name="connsiteY21" fmla="*/ 191068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54591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86853 w 2374710"/>
                <a:gd name="connsiteY20" fmla="*/ 204716 h 702859"/>
                <a:gd name="connsiteX21" fmla="*/ 586853 w 2374710"/>
                <a:gd name="connsiteY21" fmla="*/ 150125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54591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86853 w 2374710"/>
                <a:gd name="connsiteY20" fmla="*/ 204716 h 702859"/>
                <a:gd name="connsiteX21" fmla="*/ 586853 w 2374710"/>
                <a:gd name="connsiteY21" fmla="*/ 150125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54591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66382 w 2374710"/>
                <a:gd name="connsiteY20" fmla="*/ 170597 h 702859"/>
                <a:gd name="connsiteX21" fmla="*/ 586853 w 2374710"/>
                <a:gd name="connsiteY21" fmla="*/ 150125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54591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66382 w 2374710"/>
                <a:gd name="connsiteY20" fmla="*/ 170597 h 702859"/>
                <a:gd name="connsiteX21" fmla="*/ 586853 w 2374710"/>
                <a:gd name="connsiteY21" fmla="*/ 150125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27295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3693 h 703693"/>
                <a:gd name="connsiteX1" fmla="*/ 13647 w 2374710"/>
                <a:gd name="connsiteY1" fmla="*/ 669574 h 703693"/>
                <a:gd name="connsiteX2" fmla="*/ 34119 w 2374710"/>
                <a:gd name="connsiteY2" fmla="*/ 594511 h 703693"/>
                <a:gd name="connsiteX3" fmla="*/ 54591 w 2374710"/>
                <a:gd name="connsiteY3" fmla="*/ 587687 h 703693"/>
                <a:gd name="connsiteX4" fmla="*/ 61414 w 2374710"/>
                <a:gd name="connsiteY4" fmla="*/ 567216 h 703693"/>
                <a:gd name="connsiteX5" fmla="*/ 68238 w 2374710"/>
                <a:gd name="connsiteY5" fmla="*/ 519448 h 703693"/>
                <a:gd name="connsiteX6" fmla="*/ 88710 w 2374710"/>
                <a:gd name="connsiteY6" fmla="*/ 512625 h 703693"/>
                <a:gd name="connsiteX7" fmla="*/ 156949 w 2374710"/>
                <a:gd name="connsiteY7" fmla="*/ 505801 h 703693"/>
                <a:gd name="connsiteX8" fmla="*/ 204716 w 2374710"/>
                <a:gd name="connsiteY8" fmla="*/ 458034 h 703693"/>
                <a:gd name="connsiteX9" fmla="*/ 204716 w 2374710"/>
                <a:gd name="connsiteY9" fmla="*/ 458034 h 703693"/>
                <a:gd name="connsiteX10" fmla="*/ 225188 w 2374710"/>
                <a:gd name="connsiteY10" fmla="*/ 444386 h 703693"/>
                <a:gd name="connsiteX11" fmla="*/ 279779 w 2374710"/>
                <a:gd name="connsiteY11" fmla="*/ 430738 h 703693"/>
                <a:gd name="connsiteX12" fmla="*/ 300250 w 2374710"/>
                <a:gd name="connsiteY12" fmla="*/ 417090 h 703693"/>
                <a:gd name="connsiteX13" fmla="*/ 368489 w 2374710"/>
                <a:gd name="connsiteY13" fmla="*/ 396619 h 703693"/>
                <a:gd name="connsiteX14" fmla="*/ 388961 w 2374710"/>
                <a:gd name="connsiteY14" fmla="*/ 389795 h 703693"/>
                <a:gd name="connsiteX15" fmla="*/ 416256 w 2374710"/>
                <a:gd name="connsiteY15" fmla="*/ 314732 h 703693"/>
                <a:gd name="connsiteX16" fmla="*/ 436728 w 2374710"/>
                <a:gd name="connsiteY16" fmla="*/ 301084 h 703693"/>
                <a:gd name="connsiteX17" fmla="*/ 484495 w 2374710"/>
                <a:gd name="connsiteY17" fmla="*/ 246493 h 703693"/>
                <a:gd name="connsiteX18" fmla="*/ 498143 w 2374710"/>
                <a:gd name="connsiteY18" fmla="*/ 226022 h 703693"/>
                <a:gd name="connsiteX19" fmla="*/ 532262 w 2374710"/>
                <a:gd name="connsiteY19" fmla="*/ 219198 h 703693"/>
                <a:gd name="connsiteX20" fmla="*/ 566382 w 2374710"/>
                <a:gd name="connsiteY20" fmla="*/ 171431 h 703693"/>
                <a:gd name="connsiteX21" fmla="*/ 586853 w 2374710"/>
                <a:gd name="connsiteY21" fmla="*/ 150959 h 703693"/>
                <a:gd name="connsiteX22" fmla="*/ 634620 w 2374710"/>
                <a:gd name="connsiteY22" fmla="*/ 103192 h 703693"/>
                <a:gd name="connsiteX23" fmla="*/ 648268 w 2374710"/>
                <a:gd name="connsiteY23" fmla="*/ 82720 h 703693"/>
                <a:gd name="connsiteX24" fmla="*/ 689212 w 2374710"/>
                <a:gd name="connsiteY24" fmla="*/ 69072 h 703693"/>
                <a:gd name="connsiteX25" fmla="*/ 852985 w 2374710"/>
                <a:gd name="connsiteY25" fmla="*/ 834 h 703693"/>
                <a:gd name="connsiteX26" fmla="*/ 921223 w 2374710"/>
                <a:gd name="connsiteY26" fmla="*/ 28129 h 703693"/>
                <a:gd name="connsiteX27" fmla="*/ 934871 w 2374710"/>
                <a:gd name="connsiteY27" fmla="*/ 7657 h 703693"/>
                <a:gd name="connsiteX28" fmla="*/ 1910686 w 2374710"/>
                <a:gd name="connsiteY28" fmla="*/ 834 h 703693"/>
                <a:gd name="connsiteX29" fmla="*/ 2040340 w 2374710"/>
                <a:gd name="connsiteY29" fmla="*/ 7657 h 703693"/>
                <a:gd name="connsiteX30" fmla="*/ 2149522 w 2374710"/>
                <a:gd name="connsiteY30" fmla="*/ 14481 h 703693"/>
                <a:gd name="connsiteX31" fmla="*/ 2374710 w 2374710"/>
                <a:gd name="connsiteY31" fmla="*/ 21305 h 703693"/>
                <a:gd name="connsiteX0" fmla="*/ 0 w 2374710"/>
                <a:gd name="connsiteY0" fmla="*/ 703693 h 703693"/>
                <a:gd name="connsiteX1" fmla="*/ 13647 w 2374710"/>
                <a:gd name="connsiteY1" fmla="*/ 669574 h 703693"/>
                <a:gd name="connsiteX2" fmla="*/ 34119 w 2374710"/>
                <a:gd name="connsiteY2" fmla="*/ 594511 h 703693"/>
                <a:gd name="connsiteX3" fmla="*/ 54591 w 2374710"/>
                <a:gd name="connsiteY3" fmla="*/ 587687 h 703693"/>
                <a:gd name="connsiteX4" fmla="*/ 61414 w 2374710"/>
                <a:gd name="connsiteY4" fmla="*/ 567216 h 703693"/>
                <a:gd name="connsiteX5" fmla="*/ 68238 w 2374710"/>
                <a:gd name="connsiteY5" fmla="*/ 519448 h 703693"/>
                <a:gd name="connsiteX6" fmla="*/ 88710 w 2374710"/>
                <a:gd name="connsiteY6" fmla="*/ 512625 h 703693"/>
                <a:gd name="connsiteX7" fmla="*/ 156949 w 2374710"/>
                <a:gd name="connsiteY7" fmla="*/ 505801 h 703693"/>
                <a:gd name="connsiteX8" fmla="*/ 204716 w 2374710"/>
                <a:gd name="connsiteY8" fmla="*/ 458034 h 703693"/>
                <a:gd name="connsiteX9" fmla="*/ 204716 w 2374710"/>
                <a:gd name="connsiteY9" fmla="*/ 458034 h 703693"/>
                <a:gd name="connsiteX10" fmla="*/ 225188 w 2374710"/>
                <a:gd name="connsiteY10" fmla="*/ 444386 h 703693"/>
                <a:gd name="connsiteX11" fmla="*/ 279779 w 2374710"/>
                <a:gd name="connsiteY11" fmla="*/ 430738 h 703693"/>
                <a:gd name="connsiteX12" fmla="*/ 300250 w 2374710"/>
                <a:gd name="connsiteY12" fmla="*/ 417090 h 703693"/>
                <a:gd name="connsiteX13" fmla="*/ 368489 w 2374710"/>
                <a:gd name="connsiteY13" fmla="*/ 396619 h 703693"/>
                <a:gd name="connsiteX14" fmla="*/ 388961 w 2374710"/>
                <a:gd name="connsiteY14" fmla="*/ 389795 h 703693"/>
                <a:gd name="connsiteX15" fmla="*/ 416256 w 2374710"/>
                <a:gd name="connsiteY15" fmla="*/ 314732 h 703693"/>
                <a:gd name="connsiteX16" fmla="*/ 436728 w 2374710"/>
                <a:gd name="connsiteY16" fmla="*/ 301084 h 703693"/>
                <a:gd name="connsiteX17" fmla="*/ 484495 w 2374710"/>
                <a:gd name="connsiteY17" fmla="*/ 246493 h 703693"/>
                <a:gd name="connsiteX18" fmla="*/ 498143 w 2374710"/>
                <a:gd name="connsiteY18" fmla="*/ 226022 h 703693"/>
                <a:gd name="connsiteX19" fmla="*/ 532262 w 2374710"/>
                <a:gd name="connsiteY19" fmla="*/ 219198 h 703693"/>
                <a:gd name="connsiteX20" fmla="*/ 566382 w 2374710"/>
                <a:gd name="connsiteY20" fmla="*/ 171431 h 703693"/>
                <a:gd name="connsiteX21" fmla="*/ 586853 w 2374710"/>
                <a:gd name="connsiteY21" fmla="*/ 150959 h 703693"/>
                <a:gd name="connsiteX22" fmla="*/ 634620 w 2374710"/>
                <a:gd name="connsiteY22" fmla="*/ 103192 h 703693"/>
                <a:gd name="connsiteX23" fmla="*/ 648268 w 2374710"/>
                <a:gd name="connsiteY23" fmla="*/ 82720 h 703693"/>
                <a:gd name="connsiteX24" fmla="*/ 689212 w 2374710"/>
                <a:gd name="connsiteY24" fmla="*/ 69072 h 703693"/>
                <a:gd name="connsiteX25" fmla="*/ 852985 w 2374710"/>
                <a:gd name="connsiteY25" fmla="*/ 834 h 703693"/>
                <a:gd name="connsiteX26" fmla="*/ 921223 w 2374710"/>
                <a:gd name="connsiteY26" fmla="*/ 28129 h 703693"/>
                <a:gd name="connsiteX27" fmla="*/ 934871 w 2374710"/>
                <a:gd name="connsiteY27" fmla="*/ 7657 h 703693"/>
                <a:gd name="connsiteX28" fmla="*/ 1910686 w 2374710"/>
                <a:gd name="connsiteY28" fmla="*/ 834 h 703693"/>
                <a:gd name="connsiteX29" fmla="*/ 2040340 w 2374710"/>
                <a:gd name="connsiteY29" fmla="*/ 7657 h 703693"/>
                <a:gd name="connsiteX30" fmla="*/ 2149522 w 2374710"/>
                <a:gd name="connsiteY30" fmla="*/ 14481 h 703693"/>
                <a:gd name="connsiteX31" fmla="*/ 2374710 w 2374710"/>
                <a:gd name="connsiteY31" fmla="*/ 21305 h 703693"/>
                <a:gd name="connsiteX0" fmla="*/ 0 w 2374710"/>
                <a:gd name="connsiteY0" fmla="*/ 704722 h 704722"/>
                <a:gd name="connsiteX1" fmla="*/ 13647 w 2374710"/>
                <a:gd name="connsiteY1" fmla="*/ 670603 h 704722"/>
                <a:gd name="connsiteX2" fmla="*/ 34119 w 2374710"/>
                <a:gd name="connsiteY2" fmla="*/ 595540 h 704722"/>
                <a:gd name="connsiteX3" fmla="*/ 54591 w 2374710"/>
                <a:gd name="connsiteY3" fmla="*/ 588716 h 704722"/>
                <a:gd name="connsiteX4" fmla="*/ 61414 w 2374710"/>
                <a:gd name="connsiteY4" fmla="*/ 568245 h 704722"/>
                <a:gd name="connsiteX5" fmla="*/ 68238 w 2374710"/>
                <a:gd name="connsiteY5" fmla="*/ 520477 h 704722"/>
                <a:gd name="connsiteX6" fmla="*/ 88710 w 2374710"/>
                <a:gd name="connsiteY6" fmla="*/ 513654 h 704722"/>
                <a:gd name="connsiteX7" fmla="*/ 156949 w 2374710"/>
                <a:gd name="connsiteY7" fmla="*/ 506830 h 704722"/>
                <a:gd name="connsiteX8" fmla="*/ 204716 w 2374710"/>
                <a:gd name="connsiteY8" fmla="*/ 459063 h 704722"/>
                <a:gd name="connsiteX9" fmla="*/ 204716 w 2374710"/>
                <a:gd name="connsiteY9" fmla="*/ 459063 h 704722"/>
                <a:gd name="connsiteX10" fmla="*/ 225188 w 2374710"/>
                <a:gd name="connsiteY10" fmla="*/ 445415 h 704722"/>
                <a:gd name="connsiteX11" fmla="*/ 279779 w 2374710"/>
                <a:gd name="connsiteY11" fmla="*/ 431767 h 704722"/>
                <a:gd name="connsiteX12" fmla="*/ 300250 w 2374710"/>
                <a:gd name="connsiteY12" fmla="*/ 418119 h 704722"/>
                <a:gd name="connsiteX13" fmla="*/ 368489 w 2374710"/>
                <a:gd name="connsiteY13" fmla="*/ 397648 h 704722"/>
                <a:gd name="connsiteX14" fmla="*/ 388961 w 2374710"/>
                <a:gd name="connsiteY14" fmla="*/ 390824 h 704722"/>
                <a:gd name="connsiteX15" fmla="*/ 416256 w 2374710"/>
                <a:gd name="connsiteY15" fmla="*/ 315761 h 704722"/>
                <a:gd name="connsiteX16" fmla="*/ 436728 w 2374710"/>
                <a:gd name="connsiteY16" fmla="*/ 302113 h 704722"/>
                <a:gd name="connsiteX17" fmla="*/ 484495 w 2374710"/>
                <a:gd name="connsiteY17" fmla="*/ 247522 h 704722"/>
                <a:gd name="connsiteX18" fmla="*/ 498143 w 2374710"/>
                <a:gd name="connsiteY18" fmla="*/ 227051 h 704722"/>
                <a:gd name="connsiteX19" fmla="*/ 532262 w 2374710"/>
                <a:gd name="connsiteY19" fmla="*/ 220227 h 704722"/>
                <a:gd name="connsiteX20" fmla="*/ 566382 w 2374710"/>
                <a:gd name="connsiteY20" fmla="*/ 172460 h 704722"/>
                <a:gd name="connsiteX21" fmla="*/ 586853 w 2374710"/>
                <a:gd name="connsiteY21" fmla="*/ 151988 h 704722"/>
                <a:gd name="connsiteX22" fmla="*/ 634620 w 2374710"/>
                <a:gd name="connsiteY22" fmla="*/ 104221 h 704722"/>
                <a:gd name="connsiteX23" fmla="*/ 648268 w 2374710"/>
                <a:gd name="connsiteY23" fmla="*/ 83749 h 704722"/>
                <a:gd name="connsiteX24" fmla="*/ 689212 w 2374710"/>
                <a:gd name="connsiteY24" fmla="*/ 70101 h 704722"/>
                <a:gd name="connsiteX25" fmla="*/ 852985 w 2374710"/>
                <a:gd name="connsiteY25" fmla="*/ 1863 h 704722"/>
                <a:gd name="connsiteX26" fmla="*/ 921223 w 2374710"/>
                <a:gd name="connsiteY26" fmla="*/ 8686 h 704722"/>
                <a:gd name="connsiteX27" fmla="*/ 934871 w 2374710"/>
                <a:gd name="connsiteY27" fmla="*/ 8686 h 704722"/>
                <a:gd name="connsiteX28" fmla="*/ 1910686 w 2374710"/>
                <a:gd name="connsiteY28" fmla="*/ 1863 h 704722"/>
                <a:gd name="connsiteX29" fmla="*/ 2040340 w 2374710"/>
                <a:gd name="connsiteY29" fmla="*/ 8686 h 704722"/>
                <a:gd name="connsiteX30" fmla="*/ 2149522 w 2374710"/>
                <a:gd name="connsiteY30" fmla="*/ 15510 h 704722"/>
                <a:gd name="connsiteX31" fmla="*/ 2374710 w 2374710"/>
                <a:gd name="connsiteY31" fmla="*/ 22334 h 704722"/>
                <a:gd name="connsiteX0" fmla="*/ 0 w 2374710"/>
                <a:gd name="connsiteY0" fmla="*/ 704722 h 704722"/>
                <a:gd name="connsiteX1" fmla="*/ 13647 w 2374710"/>
                <a:gd name="connsiteY1" fmla="*/ 670603 h 704722"/>
                <a:gd name="connsiteX2" fmla="*/ 34119 w 2374710"/>
                <a:gd name="connsiteY2" fmla="*/ 595540 h 704722"/>
                <a:gd name="connsiteX3" fmla="*/ 54591 w 2374710"/>
                <a:gd name="connsiteY3" fmla="*/ 588716 h 704722"/>
                <a:gd name="connsiteX4" fmla="*/ 61414 w 2374710"/>
                <a:gd name="connsiteY4" fmla="*/ 568245 h 704722"/>
                <a:gd name="connsiteX5" fmla="*/ 68238 w 2374710"/>
                <a:gd name="connsiteY5" fmla="*/ 520477 h 704722"/>
                <a:gd name="connsiteX6" fmla="*/ 88710 w 2374710"/>
                <a:gd name="connsiteY6" fmla="*/ 513654 h 704722"/>
                <a:gd name="connsiteX7" fmla="*/ 156949 w 2374710"/>
                <a:gd name="connsiteY7" fmla="*/ 506830 h 704722"/>
                <a:gd name="connsiteX8" fmla="*/ 204716 w 2374710"/>
                <a:gd name="connsiteY8" fmla="*/ 459063 h 704722"/>
                <a:gd name="connsiteX9" fmla="*/ 204716 w 2374710"/>
                <a:gd name="connsiteY9" fmla="*/ 459063 h 704722"/>
                <a:gd name="connsiteX10" fmla="*/ 225188 w 2374710"/>
                <a:gd name="connsiteY10" fmla="*/ 445415 h 704722"/>
                <a:gd name="connsiteX11" fmla="*/ 279779 w 2374710"/>
                <a:gd name="connsiteY11" fmla="*/ 431767 h 704722"/>
                <a:gd name="connsiteX12" fmla="*/ 300250 w 2374710"/>
                <a:gd name="connsiteY12" fmla="*/ 418119 h 704722"/>
                <a:gd name="connsiteX13" fmla="*/ 368489 w 2374710"/>
                <a:gd name="connsiteY13" fmla="*/ 397648 h 704722"/>
                <a:gd name="connsiteX14" fmla="*/ 375313 w 2374710"/>
                <a:gd name="connsiteY14" fmla="*/ 370352 h 704722"/>
                <a:gd name="connsiteX15" fmla="*/ 416256 w 2374710"/>
                <a:gd name="connsiteY15" fmla="*/ 315761 h 704722"/>
                <a:gd name="connsiteX16" fmla="*/ 436728 w 2374710"/>
                <a:gd name="connsiteY16" fmla="*/ 302113 h 704722"/>
                <a:gd name="connsiteX17" fmla="*/ 484495 w 2374710"/>
                <a:gd name="connsiteY17" fmla="*/ 247522 h 704722"/>
                <a:gd name="connsiteX18" fmla="*/ 498143 w 2374710"/>
                <a:gd name="connsiteY18" fmla="*/ 227051 h 704722"/>
                <a:gd name="connsiteX19" fmla="*/ 532262 w 2374710"/>
                <a:gd name="connsiteY19" fmla="*/ 220227 h 704722"/>
                <a:gd name="connsiteX20" fmla="*/ 566382 w 2374710"/>
                <a:gd name="connsiteY20" fmla="*/ 172460 h 704722"/>
                <a:gd name="connsiteX21" fmla="*/ 586853 w 2374710"/>
                <a:gd name="connsiteY21" fmla="*/ 151988 h 704722"/>
                <a:gd name="connsiteX22" fmla="*/ 634620 w 2374710"/>
                <a:gd name="connsiteY22" fmla="*/ 104221 h 704722"/>
                <a:gd name="connsiteX23" fmla="*/ 648268 w 2374710"/>
                <a:gd name="connsiteY23" fmla="*/ 83749 h 704722"/>
                <a:gd name="connsiteX24" fmla="*/ 689212 w 2374710"/>
                <a:gd name="connsiteY24" fmla="*/ 70101 h 704722"/>
                <a:gd name="connsiteX25" fmla="*/ 852985 w 2374710"/>
                <a:gd name="connsiteY25" fmla="*/ 1863 h 704722"/>
                <a:gd name="connsiteX26" fmla="*/ 921223 w 2374710"/>
                <a:gd name="connsiteY26" fmla="*/ 8686 h 704722"/>
                <a:gd name="connsiteX27" fmla="*/ 934871 w 2374710"/>
                <a:gd name="connsiteY27" fmla="*/ 8686 h 704722"/>
                <a:gd name="connsiteX28" fmla="*/ 1910686 w 2374710"/>
                <a:gd name="connsiteY28" fmla="*/ 1863 h 704722"/>
                <a:gd name="connsiteX29" fmla="*/ 2040340 w 2374710"/>
                <a:gd name="connsiteY29" fmla="*/ 8686 h 704722"/>
                <a:gd name="connsiteX30" fmla="*/ 2149522 w 2374710"/>
                <a:gd name="connsiteY30" fmla="*/ 15510 h 704722"/>
                <a:gd name="connsiteX31" fmla="*/ 2374710 w 2374710"/>
                <a:gd name="connsiteY31" fmla="*/ 22334 h 704722"/>
                <a:gd name="connsiteX0" fmla="*/ 0 w 2374710"/>
                <a:gd name="connsiteY0" fmla="*/ 704722 h 704722"/>
                <a:gd name="connsiteX1" fmla="*/ 13647 w 2374710"/>
                <a:gd name="connsiteY1" fmla="*/ 670603 h 704722"/>
                <a:gd name="connsiteX2" fmla="*/ 34119 w 2374710"/>
                <a:gd name="connsiteY2" fmla="*/ 595540 h 704722"/>
                <a:gd name="connsiteX3" fmla="*/ 54591 w 2374710"/>
                <a:gd name="connsiteY3" fmla="*/ 588716 h 704722"/>
                <a:gd name="connsiteX4" fmla="*/ 61414 w 2374710"/>
                <a:gd name="connsiteY4" fmla="*/ 568245 h 704722"/>
                <a:gd name="connsiteX5" fmla="*/ 68238 w 2374710"/>
                <a:gd name="connsiteY5" fmla="*/ 520477 h 704722"/>
                <a:gd name="connsiteX6" fmla="*/ 88710 w 2374710"/>
                <a:gd name="connsiteY6" fmla="*/ 513654 h 704722"/>
                <a:gd name="connsiteX7" fmla="*/ 150125 w 2374710"/>
                <a:gd name="connsiteY7" fmla="*/ 479534 h 704722"/>
                <a:gd name="connsiteX8" fmla="*/ 204716 w 2374710"/>
                <a:gd name="connsiteY8" fmla="*/ 459063 h 704722"/>
                <a:gd name="connsiteX9" fmla="*/ 204716 w 2374710"/>
                <a:gd name="connsiteY9" fmla="*/ 459063 h 704722"/>
                <a:gd name="connsiteX10" fmla="*/ 225188 w 2374710"/>
                <a:gd name="connsiteY10" fmla="*/ 445415 h 704722"/>
                <a:gd name="connsiteX11" fmla="*/ 279779 w 2374710"/>
                <a:gd name="connsiteY11" fmla="*/ 431767 h 704722"/>
                <a:gd name="connsiteX12" fmla="*/ 300250 w 2374710"/>
                <a:gd name="connsiteY12" fmla="*/ 418119 h 704722"/>
                <a:gd name="connsiteX13" fmla="*/ 368489 w 2374710"/>
                <a:gd name="connsiteY13" fmla="*/ 397648 h 704722"/>
                <a:gd name="connsiteX14" fmla="*/ 375313 w 2374710"/>
                <a:gd name="connsiteY14" fmla="*/ 370352 h 704722"/>
                <a:gd name="connsiteX15" fmla="*/ 416256 w 2374710"/>
                <a:gd name="connsiteY15" fmla="*/ 315761 h 704722"/>
                <a:gd name="connsiteX16" fmla="*/ 436728 w 2374710"/>
                <a:gd name="connsiteY16" fmla="*/ 302113 h 704722"/>
                <a:gd name="connsiteX17" fmla="*/ 484495 w 2374710"/>
                <a:gd name="connsiteY17" fmla="*/ 247522 h 704722"/>
                <a:gd name="connsiteX18" fmla="*/ 498143 w 2374710"/>
                <a:gd name="connsiteY18" fmla="*/ 227051 h 704722"/>
                <a:gd name="connsiteX19" fmla="*/ 532262 w 2374710"/>
                <a:gd name="connsiteY19" fmla="*/ 220227 h 704722"/>
                <a:gd name="connsiteX20" fmla="*/ 566382 w 2374710"/>
                <a:gd name="connsiteY20" fmla="*/ 172460 h 704722"/>
                <a:gd name="connsiteX21" fmla="*/ 586853 w 2374710"/>
                <a:gd name="connsiteY21" fmla="*/ 151988 h 704722"/>
                <a:gd name="connsiteX22" fmla="*/ 634620 w 2374710"/>
                <a:gd name="connsiteY22" fmla="*/ 104221 h 704722"/>
                <a:gd name="connsiteX23" fmla="*/ 648268 w 2374710"/>
                <a:gd name="connsiteY23" fmla="*/ 83749 h 704722"/>
                <a:gd name="connsiteX24" fmla="*/ 689212 w 2374710"/>
                <a:gd name="connsiteY24" fmla="*/ 70101 h 704722"/>
                <a:gd name="connsiteX25" fmla="*/ 852985 w 2374710"/>
                <a:gd name="connsiteY25" fmla="*/ 1863 h 704722"/>
                <a:gd name="connsiteX26" fmla="*/ 921223 w 2374710"/>
                <a:gd name="connsiteY26" fmla="*/ 8686 h 704722"/>
                <a:gd name="connsiteX27" fmla="*/ 934871 w 2374710"/>
                <a:gd name="connsiteY27" fmla="*/ 8686 h 704722"/>
                <a:gd name="connsiteX28" fmla="*/ 1910686 w 2374710"/>
                <a:gd name="connsiteY28" fmla="*/ 1863 h 704722"/>
                <a:gd name="connsiteX29" fmla="*/ 2040340 w 2374710"/>
                <a:gd name="connsiteY29" fmla="*/ 8686 h 704722"/>
                <a:gd name="connsiteX30" fmla="*/ 2149522 w 2374710"/>
                <a:gd name="connsiteY30" fmla="*/ 15510 h 704722"/>
                <a:gd name="connsiteX31" fmla="*/ 2374710 w 2374710"/>
                <a:gd name="connsiteY31" fmla="*/ 22334 h 70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4710" h="704722">
                  <a:moveTo>
                    <a:pt x="0" y="704722"/>
                  </a:moveTo>
                  <a:cubicBezTo>
                    <a:pt x="4549" y="693349"/>
                    <a:pt x="10893" y="682538"/>
                    <a:pt x="13647" y="670603"/>
                  </a:cubicBezTo>
                  <a:cubicBezTo>
                    <a:pt x="19073" y="647090"/>
                    <a:pt x="11379" y="613732"/>
                    <a:pt x="34119" y="595540"/>
                  </a:cubicBezTo>
                  <a:cubicBezTo>
                    <a:pt x="39736" y="591046"/>
                    <a:pt x="47767" y="590991"/>
                    <a:pt x="54591" y="588716"/>
                  </a:cubicBezTo>
                  <a:cubicBezTo>
                    <a:pt x="56865" y="581892"/>
                    <a:pt x="60003" y="575298"/>
                    <a:pt x="61414" y="568245"/>
                  </a:cubicBezTo>
                  <a:cubicBezTo>
                    <a:pt x="64568" y="552473"/>
                    <a:pt x="61045" y="534863"/>
                    <a:pt x="68238" y="520477"/>
                  </a:cubicBezTo>
                  <a:cubicBezTo>
                    <a:pt x="71455" y="514043"/>
                    <a:pt x="75062" y="520478"/>
                    <a:pt x="88710" y="513654"/>
                  </a:cubicBezTo>
                  <a:cubicBezTo>
                    <a:pt x="102358" y="506830"/>
                    <a:pt x="127379" y="481809"/>
                    <a:pt x="150125" y="479534"/>
                  </a:cubicBezTo>
                  <a:cubicBezTo>
                    <a:pt x="186157" y="467523"/>
                    <a:pt x="195618" y="462475"/>
                    <a:pt x="204716" y="459063"/>
                  </a:cubicBezTo>
                  <a:lnTo>
                    <a:pt x="204716" y="459063"/>
                  </a:lnTo>
                  <a:cubicBezTo>
                    <a:pt x="211540" y="454514"/>
                    <a:pt x="217852" y="449083"/>
                    <a:pt x="225188" y="445415"/>
                  </a:cubicBezTo>
                  <a:cubicBezTo>
                    <a:pt x="239178" y="438420"/>
                    <a:pt x="266800" y="434363"/>
                    <a:pt x="279779" y="431767"/>
                  </a:cubicBezTo>
                  <a:cubicBezTo>
                    <a:pt x="286603" y="427218"/>
                    <a:pt x="292756" y="421450"/>
                    <a:pt x="300250" y="418119"/>
                  </a:cubicBezTo>
                  <a:cubicBezTo>
                    <a:pt x="329446" y="405143"/>
                    <a:pt x="355979" y="405609"/>
                    <a:pt x="368489" y="397648"/>
                  </a:cubicBezTo>
                  <a:cubicBezTo>
                    <a:pt x="381000" y="389687"/>
                    <a:pt x="368489" y="372627"/>
                    <a:pt x="375313" y="370352"/>
                  </a:cubicBezTo>
                  <a:cubicBezTo>
                    <a:pt x="399365" y="334273"/>
                    <a:pt x="406020" y="327134"/>
                    <a:pt x="416256" y="315761"/>
                  </a:cubicBezTo>
                  <a:cubicBezTo>
                    <a:pt x="426492" y="304388"/>
                    <a:pt x="429904" y="306662"/>
                    <a:pt x="436728" y="302113"/>
                  </a:cubicBezTo>
                  <a:cubicBezTo>
                    <a:pt x="468572" y="254346"/>
                    <a:pt x="450375" y="270268"/>
                    <a:pt x="484495" y="247522"/>
                  </a:cubicBezTo>
                  <a:cubicBezTo>
                    <a:pt x="489044" y="240698"/>
                    <a:pt x="491022" y="231120"/>
                    <a:pt x="498143" y="227051"/>
                  </a:cubicBezTo>
                  <a:cubicBezTo>
                    <a:pt x="508213" y="221297"/>
                    <a:pt x="520889" y="229326"/>
                    <a:pt x="532262" y="220227"/>
                  </a:cubicBezTo>
                  <a:cubicBezTo>
                    <a:pt x="543635" y="211129"/>
                    <a:pt x="548185" y="177009"/>
                    <a:pt x="566382" y="172460"/>
                  </a:cubicBezTo>
                  <a:cubicBezTo>
                    <a:pt x="573206" y="167911"/>
                    <a:pt x="575480" y="163361"/>
                    <a:pt x="586853" y="151988"/>
                  </a:cubicBezTo>
                  <a:cubicBezTo>
                    <a:pt x="598226" y="140615"/>
                    <a:pt x="582933" y="121451"/>
                    <a:pt x="634620" y="104221"/>
                  </a:cubicBezTo>
                  <a:cubicBezTo>
                    <a:pt x="639169" y="97397"/>
                    <a:pt x="641313" y="88096"/>
                    <a:pt x="648268" y="83749"/>
                  </a:cubicBezTo>
                  <a:cubicBezTo>
                    <a:pt x="660468" y="76124"/>
                    <a:pt x="655093" y="83749"/>
                    <a:pt x="689212" y="70101"/>
                  </a:cubicBezTo>
                  <a:cubicBezTo>
                    <a:pt x="723331" y="56453"/>
                    <a:pt x="702482" y="43148"/>
                    <a:pt x="852985" y="1863"/>
                  </a:cubicBezTo>
                  <a:cubicBezTo>
                    <a:pt x="885032" y="-4547"/>
                    <a:pt x="907575" y="7549"/>
                    <a:pt x="921223" y="8686"/>
                  </a:cubicBezTo>
                  <a:cubicBezTo>
                    <a:pt x="934871" y="9823"/>
                    <a:pt x="769961" y="9823"/>
                    <a:pt x="934871" y="8686"/>
                  </a:cubicBezTo>
                  <a:lnTo>
                    <a:pt x="1910686" y="1863"/>
                  </a:lnTo>
                  <a:cubicBezTo>
                    <a:pt x="1953904" y="4137"/>
                    <a:pt x="1997251" y="4647"/>
                    <a:pt x="2040340" y="8686"/>
                  </a:cubicBezTo>
                  <a:cubicBezTo>
                    <a:pt x="2149644" y="18933"/>
                    <a:pt x="2097425" y="32876"/>
                    <a:pt x="2149522" y="15510"/>
                  </a:cubicBezTo>
                  <a:cubicBezTo>
                    <a:pt x="2240812" y="38333"/>
                    <a:pt x="2167439" y="22334"/>
                    <a:pt x="2374710" y="22334"/>
                  </a:cubicBezTo>
                </a:path>
              </a:pathLst>
            </a:custGeom>
            <a:ln w="57150">
              <a:solidFill>
                <a:srgbClr val="55448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defTabSz="2174419" fontAlgn="auto">
                <a:spcBef>
                  <a:spcPts val="0"/>
                </a:spcBef>
                <a:spcAft>
                  <a:spcPts val="0"/>
                </a:spcAft>
              </a:pPr>
              <a:endParaRPr lang="en-US" sz="4300" dirty="0">
                <a:solidFill>
                  <a:srgbClr val="FFFFFF"/>
                </a:solidFill>
              </a:endParaRPr>
            </a:p>
          </p:txBody>
        </p:sp>
        <p:sp>
          <p:nvSpPr>
            <p:cNvPr id="27" name="Freeform 26"/>
            <p:cNvSpPr/>
            <p:nvPr/>
          </p:nvSpPr>
          <p:spPr>
            <a:xfrm>
              <a:off x="2209800" y="457200"/>
              <a:ext cx="625490" cy="1161777"/>
            </a:xfrm>
            <a:custGeom>
              <a:avLst/>
              <a:gdLst>
                <a:gd name="connsiteX0" fmla="*/ 661916 w 675564"/>
                <a:gd name="connsiteY0" fmla="*/ 1270469 h 1270469"/>
                <a:gd name="connsiteX1" fmla="*/ 655092 w 675564"/>
                <a:gd name="connsiteY1" fmla="*/ 751854 h 1270469"/>
                <a:gd name="connsiteX2" fmla="*/ 661916 w 675564"/>
                <a:gd name="connsiteY2" fmla="*/ 697263 h 1270469"/>
                <a:gd name="connsiteX3" fmla="*/ 675564 w 675564"/>
                <a:gd name="connsiteY3" fmla="*/ 656319 h 1270469"/>
                <a:gd name="connsiteX4" fmla="*/ 655092 w 675564"/>
                <a:gd name="connsiteY4" fmla="*/ 649496 h 1270469"/>
                <a:gd name="connsiteX5" fmla="*/ 627797 w 675564"/>
                <a:gd name="connsiteY5" fmla="*/ 683615 h 1270469"/>
                <a:gd name="connsiteX6" fmla="*/ 614149 w 675564"/>
                <a:gd name="connsiteY6" fmla="*/ 485722 h 1270469"/>
                <a:gd name="connsiteX7" fmla="*/ 607325 w 675564"/>
                <a:gd name="connsiteY7" fmla="*/ 417484 h 1270469"/>
                <a:gd name="connsiteX8" fmla="*/ 586854 w 675564"/>
                <a:gd name="connsiteY8" fmla="*/ 321949 h 1270469"/>
                <a:gd name="connsiteX9" fmla="*/ 559558 w 675564"/>
                <a:gd name="connsiteY9" fmla="*/ 281006 h 1270469"/>
                <a:gd name="connsiteX10" fmla="*/ 539086 w 675564"/>
                <a:gd name="connsiteY10" fmla="*/ 253710 h 1270469"/>
                <a:gd name="connsiteX11" fmla="*/ 525439 w 675564"/>
                <a:gd name="connsiteY11" fmla="*/ 226415 h 1270469"/>
                <a:gd name="connsiteX12" fmla="*/ 491319 w 675564"/>
                <a:gd name="connsiteY12" fmla="*/ 178648 h 1270469"/>
                <a:gd name="connsiteX13" fmla="*/ 450376 w 675564"/>
                <a:gd name="connsiteY13" fmla="*/ 117233 h 1270469"/>
                <a:gd name="connsiteX14" fmla="*/ 436728 w 675564"/>
                <a:gd name="connsiteY14" fmla="*/ 96761 h 1270469"/>
                <a:gd name="connsiteX15" fmla="*/ 409433 w 675564"/>
                <a:gd name="connsiteY15" fmla="*/ 76290 h 1270469"/>
                <a:gd name="connsiteX16" fmla="*/ 368489 w 675564"/>
                <a:gd name="connsiteY16" fmla="*/ 35346 h 1270469"/>
                <a:gd name="connsiteX17" fmla="*/ 341194 w 675564"/>
                <a:gd name="connsiteY17" fmla="*/ 28522 h 1270469"/>
                <a:gd name="connsiteX18" fmla="*/ 320722 w 675564"/>
                <a:gd name="connsiteY18" fmla="*/ 21699 h 1270469"/>
                <a:gd name="connsiteX19" fmla="*/ 245660 w 675564"/>
                <a:gd name="connsiteY19" fmla="*/ 14875 h 1270469"/>
                <a:gd name="connsiteX20" fmla="*/ 40943 w 675564"/>
                <a:gd name="connsiteY20" fmla="*/ 8051 h 1270469"/>
                <a:gd name="connsiteX21" fmla="*/ 0 w 675564"/>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55092 w 662027"/>
                <a:gd name="connsiteY4" fmla="*/ 649496 h 1270469"/>
                <a:gd name="connsiteX5" fmla="*/ 627797 w 662027"/>
                <a:gd name="connsiteY5" fmla="*/ 683615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07325 w 662027"/>
                <a:gd name="connsiteY4" fmla="*/ 649496 h 1270469"/>
                <a:gd name="connsiteX5" fmla="*/ 627797 w 662027"/>
                <a:gd name="connsiteY5" fmla="*/ 683615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07325 w 662027"/>
                <a:gd name="connsiteY4" fmla="*/ 649496 h 1270469"/>
                <a:gd name="connsiteX5" fmla="*/ 648269 w 662027"/>
                <a:gd name="connsiteY5" fmla="*/ 669967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55093 w 662027"/>
                <a:gd name="connsiteY4" fmla="*/ 608552 h 1270469"/>
                <a:gd name="connsiteX5" fmla="*/ 648269 w 662027"/>
                <a:gd name="connsiteY5" fmla="*/ 669967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34622 w 662027"/>
                <a:gd name="connsiteY4" fmla="*/ 608552 h 1270469"/>
                <a:gd name="connsiteX5" fmla="*/ 648269 w 662027"/>
                <a:gd name="connsiteY5" fmla="*/ 669967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027" h="1270469">
                  <a:moveTo>
                    <a:pt x="661916" y="1270469"/>
                  </a:moveTo>
                  <a:cubicBezTo>
                    <a:pt x="659641" y="1097597"/>
                    <a:pt x="655092" y="924741"/>
                    <a:pt x="655092" y="751854"/>
                  </a:cubicBezTo>
                  <a:cubicBezTo>
                    <a:pt x="655092" y="733515"/>
                    <a:pt x="663053" y="701812"/>
                    <a:pt x="661916" y="697263"/>
                  </a:cubicBezTo>
                  <a:cubicBezTo>
                    <a:pt x="660779" y="692714"/>
                    <a:pt x="652817" y="739343"/>
                    <a:pt x="648268" y="724558"/>
                  </a:cubicBezTo>
                  <a:cubicBezTo>
                    <a:pt x="643719" y="709773"/>
                    <a:pt x="634622" y="617650"/>
                    <a:pt x="634622" y="608552"/>
                  </a:cubicBezTo>
                  <a:cubicBezTo>
                    <a:pt x="634622" y="599454"/>
                    <a:pt x="653592" y="653999"/>
                    <a:pt x="648269" y="669967"/>
                  </a:cubicBezTo>
                  <a:cubicBezTo>
                    <a:pt x="643538" y="594276"/>
                    <a:pt x="620973" y="527803"/>
                    <a:pt x="614149" y="485722"/>
                  </a:cubicBezTo>
                  <a:cubicBezTo>
                    <a:pt x="607325" y="443641"/>
                    <a:pt x="610160" y="440167"/>
                    <a:pt x="607325" y="417484"/>
                  </a:cubicBezTo>
                  <a:cubicBezTo>
                    <a:pt x="605290" y="401206"/>
                    <a:pt x="593184" y="331444"/>
                    <a:pt x="586854" y="321949"/>
                  </a:cubicBezTo>
                  <a:cubicBezTo>
                    <a:pt x="577755" y="308301"/>
                    <a:pt x="569400" y="294128"/>
                    <a:pt x="559558" y="281006"/>
                  </a:cubicBezTo>
                  <a:cubicBezTo>
                    <a:pt x="552734" y="271907"/>
                    <a:pt x="545114" y="263355"/>
                    <a:pt x="539086" y="253710"/>
                  </a:cubicBezTo>
                  <a:cubicBezTo>
                    <a:pt x="533695" y="245084"/>
                    <a:pt x="530486" y="235247"/>
                    <a:pt x="525439" y="226415"/>
                  </a:cubicBezTo>
                  <a:cubicBezTo>
                    <a:pt x="515576" y="209155"/>
                    <a:pt x="502714" y="194927"/>
                    <a:pt x="491319" y="178648"/>
                  </a:cubicBezTo>
                  <a:cubicBezTo>
                    <a:pt x="477210" y="158492"/>
                    <a:pt x="464024" y="137704"/>
                    <a:pt x="450376" y="117233"/>
                  </a:cubicBezTo>
                  <a:cubicBezTo>
                    <a:pt x="445827" y="110409"/>
                    <a:pt x="443289" y="101682"/>
                    <a:pt x="436728" y="96761"/>
                  </a:cubicBezTo>
                  <a:cubicBezTo>
                    <a:pt x="427630" y="89937"/>
                    <a:pt x="417886" y="83898"/>
                    <a:pt x="409433" y="76290"/>
                  </a:cubicBezTo>
                  <a:cubicBezTo>
                    <a:pt x="395087" y="63378"/>
                    <a:pt x="387214" y="40027"/>
                    <a:pt x="368489" y="35346"/>
                  </a:cubicBezTo>
                  <a:cubicBezTo>
                    <a:pt x="359391" y="33071"/>
                    <a:pt x="350212" y="31098"/>
                    <a:pt x="341194" y="28522"/>
                  </a:cubicBezTo>
                  <a:cubicBezTo>
                    <a:pt x="334278" y="26546"/>
                    <a:pt x="327843" y="22716"/>
                    <a:pt x="320722" y="21699"/>
                  </a:cubicBezTo>
                  <a:cubicBezTo>
                    <a:pt x="295851" y="18146"/>
                    <a:pt x="270681" y="17150"/>
                    <a:pt x="245660" y="14875"/>
                  </a:cubicBezTo>
                  <a:cubicBezTo>
                    <a:pt x="132756" y="-7706"/>
                    <a:pt x="200589" y="69"/>
                    <a:pt x="40943" y="8051"/>
                  </a:cubicBezTo>
                  <a:lnTo>
                    <a:pt x="0" y="21699"/>
                  </a:lnTo>
                </a:path>
              </a:pathLst>
            </a:custGeom>
            <a:ln w="57150">
              <a:solidFill>
                <a:srgbClr val="55448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defTabSz="2174419" fontAlgn="auto">
                <a:spcBef>
                  <a:spcPts val="0"/>
                </a:spcBef>
                <a:spcAft>
                  <a:spcPts val="0"/>
                </a:spcAft>
              </a:pPr>
              <a:endParaRPr lang="en-US" sz="4300" dirty="0">
                <a:solidFill>
                  <a:srgbClr val="FFFFFF"/>
                </a:solidFill>
              </a:endParaRPr>
            </a:p>
          </p:txBody>
        </p:sp>
      </p:grpSp>
      <p:sp>
        <p:nvSpPr>
          <p:cNvPr id="28" name="TextBox 27"/>
          <p:cNvSpPr txBox="1"/>
          <p:nvPr/>
        </p:nvSpPr>
        <p:spPr>
          <a:xfrm>
            <a:off x="8763000" y="1600205"/>
            <a:ext cx="3657600" cy="1481449"/>
          </a:xfrm>
          <a:prstGeom prst="rect">
            <a:avLst/>
          </a:prstGeom>
          <a:noFill/>
        </p:spPr>
        <p:txBody>
          <a:bodyPr wrap="square" lIns="217445" tIns="108721" rIns="217445" bIns="108721" rtlCol="0">
            <a:spAutoFit/>
          </a:bodyPr>
          <a:lstStyle/>
          <a:p>
            <a:pPr defTabSz="2174419" fontAlgn="auto">
              <a:spcBef>
                <a:spcPts val="0"/>
              </a:spcBef>
              <a:spcAft>
                <a:spcPts val="0"/>
              </a:spcAft>
            </a:pPr>
            <a:r>
              <a:rPr lang="en-US" sz="4100" b="1" dirty="0" smtClean="0">
                <a:solidFill>
                  <a:srgbClr val="008000"/>
                </a:solidFill>
                <a:latin typeface="Arial Black" pitchFamily="34" charset="0"/>
                <a:ea typeface="+mn-ea"/>
                <a:cs typeface="Arial" pitchFamily="34" charset="0"/>
              </a:rPr>
              <a:t>WEKIVA</a:t>
            </a:r>
          </a:p>
          <a:p>
            <a:pPr defTabSz="2174419" fontAlgn="auto">
              <a:spcBef>
                <a:spcPts val="0"/>
              </a:spcBef>
              <a:spcAft>
                <a:spcPts val="0"/>
              </a:spcAft>
            </a:pPr>
            <a:r>
              <a:rPr lang="en-US" sz="4100" b="1" dirty="0" smtClean="0">
                <a:solidFill>
                  <a:srgbClr val="008000"/>
                </a:solidFill>
                <a:latin typeface="Arial Black" pitchFamily="34" charset="0"/>
                <a:ea typeface="+mn-ea"/>
                <a:cs typeface="Arial" pitchFamily="34" charset="0"/>
              </a:rPr>
              <a:t>PARKWAY</a:t>
            </a:r>
            <a:endParaRPr lang="en-US" sz="4100" b="1" dirty="0">
              <a:solidFill>
                <a:srgbClr val="008000"/>
              </a:solidFill>
              <a:latin typeface="Arial Black" pitchFamily="34" charset="0"/>
              <a:ea typeface="+mn-ea"/>
              <a:cs typeface="Arial" pitchFamily="34" charset="0"/>
            </a:endParaRPr>
          </a:p>
        </p:txBody>
      </p:sp>
      <p:sp>
        <p:nvSpPr>
          <p:cNvPr id="29" name="Freeform 28"/>
          <p:cNvSpPr/>
          <p:nvPr/>
        </p:nvSpPr>
        <p:spPr>
          <a:xfrm>
            <a:off x="8229600" y="1524001"/>
            <a:ext cx="6629400" cy="10744200"/>
          </a:xfrm>
          <a:custGeom>
            <a:avLst/>
            <a:gdLst>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409575 w 3571875"/>
              <a:gd name="connsiteY6" fmla="*/ 5686425 h 5848350"/>
              <a:gd name="connsiteX7" fmla="*/ 447675 w 3571875"/>
              <a:gd name="connsiteY7" fmla="*/ 5591175 h 5848350"/>
              <a:gd name="connsiteX8" fmla="*/ 476250 w 3571875"/>
              <a:gd name="connsiteY8" fmla="*/ 5581650 h 5848350"/>
              <a:gd name="connsiteX9" fmla="*/ 533400 w 3571875"/>
              <a:gd name="connsiteY9" fmla="*/ 5543550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409575 w 3571875"/>
              <a:gd name="connsiteY6" fmla="*/ 5686425 h 5848350"/>
              <a:gd name="connsiteX7" fmla="*/ 447675 w 3571875"/>
              <a:gd name="connsiteY7" fmla="*/ 5591175 h 5848350"/>
              <a:gd name="connsiteX8" fmla="*/ 476250 w 3571875"/>
              <a:gd name="connsiteY8" fmla="*/ 5581650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409575 w 3571875"/>
              <a:gd name="connsiteY6" fmla="*/ 5686425 h 5848350"/>
              <a:gd name="connsiteX7" fmla="*/ 447675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409575 w 3571875"/>
              <a:gd name="connsiteY6" fmla="*/ 568642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387630 w 3571875"/>
              <a:gd name="connsiteY6" fmla="*/ 567179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51740 w 3571875"/>
              <a:gd name="connsiteY5" fmla="*/ 5690845 h 5848350"/>
              <a:gd name="connsiteX6" fmla="*/ 387630 w 3571875"/>
              <a:gd name="connsiteY6" fmla="*/ 567179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299694 w 3571875"/>
              <a:gd name="connsiteY3" fmla="*/ 5759729 h 5848350"/>
              <a:gd name="connsiteX4" fmla="*/ 323850 w 3571875"/>
              <a:gd name="connsiteY4" fmla="*/ 5724525 h 5848350"/>
              <a:gd name="connsiteX5" fmla="*/ 351740 w 3571875"/>
              <a:gd name="connsiteY5" fmla="*/ 5690845 h 5848350"/>
              <a:gd name="connsiteX6" fmla="*/ 387630 w 3571875"/>
              <a:gd name="connsiteY6" fmla="*/ 567179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02249 h 5848350"/>
              <a:gd name="connsiteX2" fmla="*/ 257175 w 3571875"/>
              <a:gd name="connsiteY2" fmla="*/ 5810250 h 5848350"/>
              <a:gd name="connsiteX3" fmla="*/ 299694 w 3571875"/>
              <a:gd name="connsiteY3" fmla="*/ 5759729 h 5848350"/>
              <a:gd name="connsiteX4" fmla="*/ 323850 w 3571875"/>
              <a:gd name="connsiteY4" fmla="*/ 5724525 h 5848350"/>
              <a:gd name="connsiteX5" fmla="*/ 351740 w 3571875"/>
              <a:gd name="connsiteY5" fmla="*/ 5690845 h 5848350"/>
              <a:gd name="connsiteX6" fmla="*/ 387630 w 3571875"/>
              <a:gd name="connsiteY6" fmla="*/ 567179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814045 w 3557245"/>
              <a:gd name="connsiteY14" fmla="*/ 5448300 h 5812121"/>
              <a:gd name="connsiteX15" fmla="*/ 842620 w 3557245"/>
              <a:gd name="connsiteY15" fmla="*/ 5438775 h 5812121"/>
              <a:gd name="connsiteX16" fmla="*/ 861670 w 3557245"/>
              <a:gd name="connsiteY16" fmla="*/ 5410200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181600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814045 w 3557245"/>
              <a:gd name="connsiteY14" fmla="*/ 5448300 h 5812121"/>
              <a:gd name="connsiteX15" fmla="*/ 842620 w 3557245"/>
              <a:gd name="connsiteY15" fmla="*/ 5402199 h 5812121"/>
              <a:gd name="connsiteX16" fmla="*/ 861670 w 3557245"/>
              <a:gd name="connsiteY16" fmla="*/ 5410200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181600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410200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181600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181600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196819 w 3557245"/>
              <a:gd name="connsiteY29" fmla="*/ 5098771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196819 w 3557245"/>
              <a:gd name="connsiteY29" fmla="*/ 5098771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196819 w 3557245"/>
              <a:gd name="connsiteY29" fmla="*/ 5098771 h 5812121"/>
              <a:gd name="connsiteX30" fmla="*/ 3237814 w 3557245"/>
              <a:gd name="connsiteY30" fmla="*/ 4990414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189504 w 3557245"/>
              <a:gd name="connsiteY29" fmla="*/ 5076826 h 5812121"/>
              <a:gd name="connsiteX30" fmla="*/ 3237814 w 3557245"/>
              <a:gd name="connsiteY30" fmla="*/ 4990414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66745 w 3557245"/>
              <a:gd name="connsiteY33" fmla="*/ 4924425 h 5812121"/>
              <a:gd name="connsiteX34" fmla="*/ 3351429 w 3557245"/>
              <a:gd name="connsiteY34" fmla="*/ 4863693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433420 w 3557245"/>
              <a:gd name="connsiteY35" fmla="*/ 4895850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91586 w 3557245"/>
              <a:gd name="connsiteY48" fmla="*/ 3823259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91586 w 3557245"/>
              <a:gd name="connsiteY48" fmla="*/ 3823259 h 5812121"/>
              <a:gd name="connsiteX49" fmla="*/ 3338170 w 3557245"/>
              <a:gd name="connsiteY49" fmla="*/ 3829050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38170 w 3557245"/>
              <a:gd name="connsiteY49" fmla="*/ 3829050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53511 w 3557245"/>
              <a:gd name="connsiteY86" fmla="*/ 142364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53511 w 3557245"/>
              <a:gd name="connsiteY86" fmla="*/ 142364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53511 w 3557245"/>
              <a:gd name="connsiteY86" fmla="*/ 142364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70379"/>
              <a:gd name="connsiteY0" fmla="*/ 5811774 h 5812121"/>
              <a:gd name="connsiteX1" fmla="*/ 185395 w 3570379"/>
              <a:gd name="connsiteY1" fmla="*/ 5802249 h 5812121"/>
              <a:gd name="connsiteX2" fmla="*/ 242545 w 3570379"/>
              <a:gd name="connsiteY2" fmla="*/ 5810250 h 5812121"/>
              <a:gd name="connsiteX3" fmla="*/ 285064 w 3570379"/>
              <a:gd name="connsiteY3" fmla="*/ 5759729 h 5812121"/>
              <a:gd name="connsiteX4" fmla="*/ 309220 w 3570379"/>
              <a:gd name="connsiteY4" fmla="*/ 5724525 h 5812121"/>
              <a:gd name="connsiteX5" fmla="*/ 337110 w 3570379"/>
              <a:gd name="connsiteY5" fmla="*/ 5690845 h 5812121"/>
              <a:gd name="connsiteX6" fmla="*/ 373000 w 3570379"/>
              <a:gd name="connsiteY6" fmla="*/ 5671795 h 5812121"/>
              <a:gd name="connsiteX7" fmla="*/ 396469 w 3570379"/>
              <a:gd name="connsiteY7" fmla="*/ 5591175 h 5812121"/>
              <a:gd name="connsiteX8" fmla="*/ 425044 w 3570379"/>
              <a:gd name="connsiteY8" fmla="*/ 5537758 h 5812121"/>
              <a:gd name="connsiteX9" fmla="*/ 489510 w 3570379"/>
              <a:gd name="connsiteY9" fmla="*/ 5485028 h 5812121"/>
              <a:gd name="connsiteX10" fmla="*/ 528295 w 3570379"/>
              <a:gd name="connsiteY10" fmla="*/ 5505450 h 5812121"/>
              <a:gd name="connsiteX11" fmla="*/ 556870 w 3570379"/>
              <a:gd name="connsiteY11" fmla="*/ 5495925 h 5812121"/>
              <a:gd name="connsiteX12" fmla="*/ 718795 w 3570379"/>
              <a:gd name="connsiteY12" fmla="*/ 5486400 h 5812121"/>
              <a:gd name="connsiteX13" fmla="*/ 747370 w 3570379"/>
              <a:gd name="connsiteY13" fmla="*/ 5467350 h 5812121"/>
              <a:gd name="connsiteX14" fmla="*/ 799415 w 3570379"/>
              <a:gd name="connsiteY14" fmla="*/ 5411724 h 5812121"/>
              <a:gd name="connsiteX15" fmla="*/ 842620 w 3570379"/>
              <a:gd name="connsiteY15" fmla="*/ 5402199 h 5812121"/>
              <a:gd name="connsiteX16" fmla="*/ 861670 w 3570379"/>
              <a:gd name="connsiteY16" fmla="*/ 5388254 h 5812121"/>
              <a:gd name="connsiteX17" fmla="*/ 1166470 w 3570379"/>
              <a:gd name="connsiteY17" fmla="*/ 5362575 h 5812121"/>
              <a:gd name="connsiteX18" fmla="*/ 1223620 w 3570379"/>
              <a:gd name="connsiteY18" fmla="*/ 5343525 h 5812121"/>
              <a:gd name="connsiteX19" fmla="*/ 1242670 w 3570379"/>
              <a:gd name="connsiteY19" fmla="*/ 5314950 h 5812121"/>
              <a:gd name="connsiteX20" fmla="*/ 1299820 w 3570379"/>
              <a:gd name="connsiteY20" fmla="*/ 5267325 h 5812121"/>
              <a:gd name="connsiteX21" fmla="*/ 1308660 w 3570379"/>
              <a:gd name="connsiteY21" fmla="*/ 5235854 h 5812121"/>
              <a:gd name="connsiteX22" fmla="*/ 1334338 w 3570379"/>
              <a:gd name="connsiteY22" fmla="*/ 5180914 h 5812121"/>
              <a:gd name="connsiteX23" fmla="*/ 1373124 w 3570379"/>
              <a:gd name="connsiteY23" fmla="*/ 5159654 h 5812121"/>
              <a:gd name="connsiteX24" fmla="*/ 1490320 w 3570379"/>
              <a:gd name="connsiteY24" fmla="*/ 5094504 h 5812121"/>
              <a:gd name="connsiteX25" fmla="*/ 1875739 w 3570379"/>
              <a:gd name="connsiteY25" fmla="*/ 5237911 h 5812121"/>
              <a:gd name="connsiteX26" fmla="*/ 1918945 w 3570379"/>
              <a:gd name="connsiteY26" fmla="*/ 5232806 h 5812121"/>
              <a:gd name="connsiteX27" fmla="*/ 2686355 w 3570379"/>
              <a:gd name="connsiteY27" fmla="*/ 5237911 h 5812121"/>
              <a:gd name="connsiteX28" fmla="*/ 2995270 w 3570379"/>
              <a:gd name="connsiteY28" fmla="*/ 5105400 h 5812121"/>
              <a:gd name="connsiteX29" fmla="*/ 3218765 w 3570379"/>
              <a:gd name="connsiteY29" fmla="*/ 5054880 h 5812121"/>
              <a:gd name="connsiteX30" fmla="*/ 3237814 w 3570379"/>
              <a:gd name="connsiteY30" fmla="*/ 4990414 h 5812121"/>
              <a:gd name="connsiteX31" fmla="*/ 3261970 w 3570379"/>
              <a:gd name="connsiteY31" fmla="*/ 4953000 h 5812121"/>
              <a:gd name="connsiteX32" fmla="*/ 3323540 w 3570379"/>
              <a:gd name="connsiteY32" fmla="*/ 4892268 h 5812121"/>
              <a:gd name="connsiteX33" fmla="*/ 3344800 w 3570379"/>
              <a:gd name="connsiteY33" fmla="*/ 4865903 h 5812121"/>
              <a:gd name="connsiteX34" fmla="*/ 3351429 w 3570379"/>
              <a:gd name="connsiteY34" fmla="*/ 4863693 h 5812121"/>
              <a:gd name="connsiteX35" fmla="*/ 3389529 w 3570379"/>
              <a:gd name="connsiteY35" fmla="*/ 4830014 h 5812121"/>
              <a:gd name="connsiteX36" fmla="*/ 3430525 w 3570379"/>
              <a:gd name="connsiteY36" fmla="*/ 4816068 h 5812121"/>
              <a:gd name="connsiteX37" fmla="*/ 3471520 w 3570379"/>
              <a:gd name="connsiteY37" fmla="*/ 4800600 h 5812121"/>
              <a:gd name="connsiteX38" fmla="*/ 3481045 w 3570379"/>
              <a:gd name="connsiteY38" fmla="*/ 4772025 h 5812121"/>
              <a:gd name="connsiteX39" fmla="*/ 3490570 w 3570379"/>
              <a:gd name="connsiteY39" fmla="*/ 4733925 h 5812121"/>
              <a:gd name="connsiteX40" fmla="*/ 3519145 w 3570379"/>
              <a:gd name="connsiteY40" fmla="*/ 4714875 h 5812121"/>
              <a:gd name="connsiteX41" fmla="*/ 3519145 w 3570379"/>
              <a:gd name="connsiteY41" fmla="*/ 4543425 h 5812121"/>
              <a:gd name="connsiteX42" fmla="*/ 3509620 w 3570379"/>
              <a:gd name="connsiteY42" fmla="*/ 4429125 h 5812121"/>
              <a:gd name="connsiteX43" fmla="*/ 3518307 w 3570379"/>
              <a:gd name="connsiteY43" fmla="*/ 4317035 h 5812121"/>
              <a:gd name="connsiteX44" fmla="*/ 3508782 w 3570379"/>
              <a:gd name="connsiteY44" fmla="*/ 4244568 h 5812121"/>
              <a:gd name="connsiteX45" fmla="*/ 3467786 w 3570379"/>
              <a:gd name="connsiteY45" fmla="*/ 4035705 h 5812121"/>
              <a:gd name="connsiteX46" fmla="*/ 3424581 w 3570379"/>
              <a:gd name="connsiteY46" fmla="*/ 3961714 h 5812121"/>
              <a:gd name="connsiteX47" fmla="*/ 3393796 w 3570379"/>
              <a:gd name="connsiteY47" fmla="*/ 3904564 h 5812121"/>
              <a:gd name="connsiteX48" fmla="*/ 3369641 w 3570379"/>
              <a:gd name="connsiteY48" fmla="*/ 3867150 h 5812121"/>
              <a:gd name="connsiteX49" fmla="*/ 3352800 w 3570379"/>
              <a:gd name="connsiteY49" fmla="*/ 3792474 h 5812121"/>
              <a:gd name="connsiteX50" fmla="*/ 3328645 w 3570379"/>
              <a:gd name="connsiteY50" fmla="*/ 3701644 h 5812121"/>
              <a:gd name="connsiteX51" fmla="*/ 3309595 w 3570379"/>
              <a:gd name="connsiteY51" fmla="*/ 3619500 h 5812121"/>
              <a:gd name="connsiteX52" fmla="*/ 3290545 w 3570379"/>
              <a:gd name="connsiteY52" fmla="*/ 3514725 h 5812121"/>
              <a:gd name="connsiteX53" fmla="*/ 3281020 w 3570379"/>
              <a:gd name="connsiteY53" fmla="*/ 3486150 h 5812121"/>
              <a:gd name="connsiteX54" fmla="*/ 3261970 w 3570379"/>
              <a:gd name="connsiteY54" fmla="*/ 3419475 h 5812121"/>
              <a:gd name="connsiteX55" fmla="*/ 3245816 w 3570379"/>
              <a:gd name="connsiteY55" fmla="*/ 3325749 h 5812121"/>
              <a:gd name="connsiteX56" fmla="*/ 3256026 w 3570379"/>
              <a:gd name="connsiteY56" fmla="*/ 3275228 h 5812121"/>
              <a:gd name="connsiteX57" fmla="*/ 3250921 w 3570379"/>
              <a:gd name="connsiteY57" fmla="*/ 3204134 h 5812121"/>
              <a:gd name="connsiteX58" fmla="*/ 3214345 w 3570379"/>
              <a:gd name="connsiteY58" fmla="*/ 3162300 h 5812121"/>
              <a:gd name="connsiteX59" fmla="*/ 3185770 w 3570379"/>
              <a:gd name="connsiteY59" fmla="*/ 3143250 h 5812121"/>
              <a:gd name="connsiteX60" fmla="*/ 3157195 w 3570379"/>
              <a:gd name="connsiteY60" fmla="*/ 3114675 h 5812121"/>
              <a:gd name="connsiteX61" fmla="*/ 3138145 w 3570379"/>
              <a:gd name="connsiteY61" fmla="*/ 3057525 h 5812121"/>
              <a:gd name="connsiteX62" fmla="*/ 3097149 w 3570379"/>
              <a:gd name="connsiteY62" fmla="*/ 2971800 h 5812121"/>
              <a:gd name="connsiteX63" fmla="*/ 3108884 w 3570379"/>
              <a:gd name="connsiteY63" fmla="*/ 2754934 h 5812121"/>
              <a:gd name="connsiteX64" fmla="*/ 3147670 w 3570379"/>
              <a:gd name="connsiteY64" fmla="*/ 2724150 h 5812121"/>
              <a:gd name="connsiteX65" fmla="*/ 3195295 w 3570379"/>
              <a:gd name="connsiteY65" fmla="*/ 2667000 h 5812121"/>
              <a:gd name="connsiteX66" fmla="*/ 3233395 w 3570379"/>
              <a:gd name="connsiteY66" fmla="*/ 2638425 h 5812121"/>
              <a:gd name="connsiteX67" fmla="*/ 3261970 w 3570379"/>
              <a:gd name="connsiteY67" fmla="*/ 2581275 h 5812121"/>
              <a:gd name="connsiteX68" fmla="*/ 3213659 w 3570379"/>
              <a:gd name="connsiteY68" fmla="*/ 2367306 h 5812121"/>
              <a:gd name="connsiteX69" fmla="*/ 3182874 w 3570379"/>
              <a:gd name="connsiteY69" fmla="*/ 2310841 h 5812121"/>
              <a:gd name="connsiteX70" fmla="*/ 3144089 w 3570379"/>
              <a:gd name="connsiteY70" fmla="*/ 2260321 h 5812121"/>
              <a:gd name="connsiteX71" fmla="*/ 3204820 w 3570379"/>
              <a:gd name="connsiteY71" fmla="*/ 2171700 h 5812121"/>
              <a:gd name="connsiteX72" fmla="*/ 3214345 w 3570379"/>
              <a:gd name="connsiteY72" fmla="*/ 2143125 h 5812121"/>
              <a:gd name="connsiteX73" fmla="*/ 3242920 w 3570379"/>
              <a:gd name="connsiteY73" fmla="*/ 2124075 h 5812121"/>
              <a:gd name="connsiteX74" fmla="*/ 3261970 w 3570379"/>
              <a:gd name="connsiteY74" fmla="*/ 2095500 h 5812121"/>
              <a:gd name="connsiteX75" fmla="*/ 3290545 w 3570379"/>
              <a:gd name="connsiteY75" fmla="*/ 2076450 h 5812121"/>
              <a:gd name="connsiteX76" fmla="*/ 3300070 w 3570379"/>
              <a:gd name="connsiteY76" fmla="*/ 2047875 h 5812121"/>
              <a:gd name="connsiteX77" fmla="*/ 3319120 w 3570379"/>
              <a:gd name="connsiteY77" fmla="*/ 2019300 h 5812121"/>
              <a:gd name="connsiteX78" fmla="*/ 3328645 w 3570379"/>
              <a:gd name="connsiteY78" fmla="*/ 1990725 h 5812121"/>
              <a:gd name="connsiteX79" fmla="*/ 3376270 w 3570379"/>
              <a:gd name="connsiteY79" fmla="*/ 1933575 h 5812121"/>
              <a:gd name="connsiteX80" fmla="*/ 3385795 w 3570379"/>
              <a:gd name="connsiteY80" fmla="*/ 1905000 h 5812121"/>
              <a:gd name="connsiteX81" fmla="*/ 3414370 w 3570379"/>
              <a:gd name="connsiteY81" fmla="*/ 1885950 h 5812121"/>
              <a:gd name="connsiteX82" fmla="*/ 3433420 w 3570379"/>
              <a:gd name="connsiteY82" fmla="*/ 1857375 h 5812121"/>
              <a:gd name="connsiteX83" fmla="*/ 3452470 w 3570379"/>
              <a:gd name="connsiteY83" fmla="*/ 1743075 h 5812121"/>
              <a:gd name="connsiteX84" fmla="*/ 3471520 w 3570379"/>
              <a:gd name="connsiteY84" fmla="*/ 1666875 h 5812121"/>
              <a:gd name="connsiteX85" fmla="*/ 3490570 w 3570379"/>
              <a:gd name="connsiteY85" fmla="*/ 1600200 h 5812121"/>
              <a:gd name="connsiteX86" fmla="*/ 3553511 w 3570379"/>
              <a:gd name="connsiteY86" fmla="*/ 1423645 h 5812121"/>
              <a:gd name="connsiteX87" fmla="*/ 3570352 w 3570379"/>
              <a:gd name="connsiteY87" fmla="*/ 1417015 h 5812121"/>
              <a:gd name="connsiteX88" fmla="*/ 3557245 w 3570379"/>
              <a:gd name="connsiteY88" fmla="*/ 1352550 h 5812121"/>
              <a:gd name="connsiteX89" fmla="*/ 3547720 w 3570379"/>
              <a:gd name="connsiteY89" fmla="*/ 1238250 h 5812121"/>
              <a:gd name="connsiteX90" fmla="*/ 3538195 w 3570379"/>
              <a:gd name="connsiteY90" fmla="*/ 1209675 h 5812121"/>
              <a:gd name="connsiteX91" fmla="*/ 3452470 w 3570379"/>
              <a:gd name="connsiteY91" fmla="*/ 1104900 h 5812121"/>
              <a:gd name="connsiteX92" fmla="*/ 3423895 w 3570379"/>
              <a:gd name="connsiteY92" fmla="*/ 1047750 h 5812121"/>
              <a:gd name="connsiteX93" fmla="*/ 3385795 w 3570379"/>
              <a:gd name="connsiteY93" fmla="*/ 971550 h 5812121"/>
              <a:gd name="connsiteX94" fmla="*/ 3376270 w 3570379"/>
              <a:gd name="connsiteY94" fmla="*/ 857250 h 5812121"/>
              <a:gd name="connsiteX95" fmla="*/ 3338170 w 3570379"/>
              <a:gd name="connsiteY95" fmla="*/ 771525 h 5812121"/>
              <a:gd name="connsiteX96" fmla="*/ 3281020 w 3570379"/>
              <a:gd name="connsiteY96" fmla="*/ 714375 h 5812121"/>
              <a:gd name="connsiteX97" fmla="*/ 3252445 w 3570379"/>
              <a:gd name="connsiteY97" fmla="*/ 685800 h 5812121"/>
              <a:gd name="connsiteX98" fmla="*/ 3223870 w 3570379"/>
              <a:gd name="connsiteY98" fmla="*/ 647700 h 5812121"/>
              <a:gd name="connsiteX99" fmla="*/ 3185770 w 3570379"/>
              <a:gd name="connsiteY99" fmla="*/ 590550 h 5812121"/>
              <a:gd name="connsiteX100" fmla="*/ 3166720 w 3570379"/>
              <a:gd name="connsiteY100" fmla="*/ 561975 h 5812121"/>
              <a:gd name="connsiteX101" fmla="*/ 3109570 w 3570379"/>
              <a:gd name="connsiteY101" fmla="*/ 504825 h 5812121"/>
              <a:gd name="connsiteX102" fmla="*/ 3071470 w 3570379"/>
              <a:gd name="connsiteY102" fmla="*/ 457200 h 5812121"/>
              <a:gd name="connsiteX103" fmla="*/ 3061945 w 3570379"/>
              <a:gd name="connsiteY103" fmla="*/ 428625 h 5812121"/>
              <a:gd name="connsiteX104" fmla="*/ 3014320 w 3570379"/>
              <a:gd name="connsiteY104" fmla="*/ 371475 h 5812121"/>
              <a:gd name="connsiteX105" fmla="*/ 2976220 w 3570379"/>
              <a:gd name="connsiteY105" fmla="*/ 323850 h 5812121"/>
              <a:gd name="connsiteX106" fmla="*/ 2823820 w 3570379"/>
              <a:gd name="connsiteY106" fmla="*/ 314325 h 5812121"/>
              <a:gd name="connsiteX107" fmla="*/ 2795245 w 3570379"/>
              <a:gd name="connsiteY107" fmla="*/ 295275 h 5812121"/>
              <a:gd name="connsiteX108" fmla="*/ 2747620 w 3570379"/>
              <a:gd name="connsiteY108" fmla="*/ 247650 h 5812121"/>
              <a:gd name="connsiteX109" fmla="*/ 2719045 w 3570379"/>
              <a:gd name="connsiteY109" fmla="*/ 190500 h 5812121"/>
              <a:gd name="connsiteX110" fmla="*/ 2699995 w 3570379"/>
              <a:gd name="connsiteY110" fmla="*/ 152400 h 5812121"/>
              <a:gd name="connsiteX111" fmla="*/ 2661895 w 3570379"/>
              <a:gd name="connsiteY111" fmla="*/ 95250 h 5812121"/>
              <a:gd name="connsiteX112" fmla="*/ 2614270 w 3570379"/>
              <a:gd name="connsiteY112" fmla="*/ 19050 h 5812121"/>
              <a:gd name="connsiteX113" fmla="*/ 2585695 w 3570379"/>
              <a:gd name="connsiteY113" fmla="*/ 9525 h 5812121"/>
              <a:gd name="connsiteX114" fmla="*/ 2290420 w 3570379"/>
              <a:gd name="connsiteY114" fmla="*/ 0 h 5812121"/>
              <a:gd name="connsiteX115" fmla="*/ 2233270 w 3570379"/>
              <a:gd name="connsiteY115" fmla="*/ 9525 h 5812121"/>
              <a:gd name="connsiteX0" fmla="*/ 0 w 3570379"/>
              <a:gd name="connsiteY0" fmla="*/ 5811774 h 5812121"/>
              <a:gd name="connsiteX1" fmla="*/ 185395 w 3570379"/>
              <a:gd name="connsiteY1" fmla="*/ 5802249 h 5812121"/>
              <a:gd name="connsiteX2" fmla="*/ 242545 w 3570379"/>
              <a:gd name="connsiteY2" fmla="*/ 5810250 h 5812121"/>
              <a:gd name="connsiteX3" fmla="*/ 285064 w 3570379"/>
              <a:gd name="connsiteY3" fmla="*/ 5759729 h 5812121"/>
              <a:gd name="connsiteX4" fmla="*/ 309220 w 3570379"/>
              <a:gd name="connsiteY4" fmla="*/ 5724525 h 5812121"/>
              <a:gd name="connsiteX5" fmla="*/ 337110 w 3570379"/>
              <a:gd name="connsiteY5" fmla="*/ 5690845 h 5812121"/>
              <a:gd name="connsiteX6" fmla="*/ 373000 w 3570379"/>
              <a:gd name="connsiteY6" fmla="*/ 5671795 h 5812121"/>
              <a:gd name="connsiteX7" fmla="*/ 396469 w 3570379"/>
              <a:gd name="connsiteY7" fmla="*/ 5591175 h 5812121"/>
              <a:gd name="connsiteX8" fmla="*/ 425044 w 3570379"/>
              <a:gd name="connsiteY8" fmla="*/ 5537758 h 5812121"/>
              <a:gd name="connsiteX9" fmla="*/ 489510 w 3570379"/>
              <a:gd name="connsiteY9" fmla="*/ 5485028 h 5812121"/>
              <a:gd name="connsiteX10" fmla="*/ 528295 w 3570379"/>
              <a:gd name="connsiteY10" fmla="*/ 5505450 h 5812121"/>
              <a:gd name="connsiteX11" fmla="*/ 556870 w 3570379"/>
              <a:gd name="connsiteY11" fmla="*/ 5495925 h 5812121"/>
              <a:gd name="connsiteX12" fmla="*/ 718795 w 3570379"/>
              <a:gd name="connsiteY12" fmla="*/ 5486400 h 5812121"/>
              <a:gd name="connsiteX13" fmla="*/ 747370 w 3570379"/>
              <a:gd name="connsiteY13" fmla="*/ 5467350 h 5812121"/>
              <a:gd name="connsiteX14" fmla="*/ 799415 w 3570379"/>
              <a:gd name="connsiteY14" fmla="*/ 5411724 h 5812121"/>
              <a:gd name="connsiteX15" fmla="*/ 842620 w 3570379"/>
              <a:gd name="connsiteY15" fmla="*/ 5402199 h 5812121"/>
              <a:gd name="connsiteX16" fmla="*/ 861670 w 3570379"/>
              <a:gd name="connsiteY16" fmla="*/ 5388254 h 5812121"/>
              <a:gd name="connsiteX17" fmla="*/ 1166470 w 3570379"/>
              <a:gd name="connsiteY17" fmla="*/ 5362575 h 5812121"/>
              <a:gd name="connsiteX18" fmla="*/ 1223620 w 3570379"/>
              <a:gd name="connsiteY18" fmla="*/ 5343525 h 5812121"/>
              <a:gd name="connsiteX19" fmla="*/ 1242670 w 3570379"/>
              <a:gd name="connsiteY19" fmla="*/ 5314950 h 5812121"/>
              <a:gd name="connsiteX20" fmla="*/ 1299820 w 3570379"/>
              <a:gd name="connsiteY20" fmla="*/ 5267325 h 5812121"/>
              <a:gd name="connsiteX21" fmla="*/ 1308660 w 3570379"/>
              <a:gd name="connsiteY21" fmla="*/ 5235854 h 5812121"/>
              <a:gd name="connsiteX22" fmla="*/ 1334338 w 3570379"/>
              <a:gd name="connsiteY22" fmla="*/ 5180914 h 5812121"/>
              <a:gd name="connsiteX23" fmla="*/ 1373124 w 3570379"/>
              <a:gd name="connsiteY23" fmla="*/ 5159654 h 5812121"/>
              <a:gd name="connsiteX24" fmla="*/ 1490320 w 3570379"/>
              <a:gd name="connsiteY24" fmla="*/ 5094504 h 5812121"/>
              <a:gd name="connsiteX25" fmla="*/ 1875739 w 3570379"/>
              <a:gd name="connsiteY25" fmla="*/ 5237911 h 5812121"/>
              <a:gd name="connsiteX26" fmla="*/ 1918945 w 3570379"/>
              <a:gd name="connsiteY26" fmla="*/ 5232806 h 5812121"/>
              <a:gd name="connsiteX27" fmla="*/ 2686355 w 3570379"/>
              <a:gd name="connsiteY27" fmla="*/ 5237911 h 5812121"/>
              <a:gd name="connsiteX28" fmla="*/ 2995270 w 3570379"/>
              <a:gd name="connsiteY28" fmla="*/ 5105400 h 5812121"/>
              <a:gd name="connsiteX29" fmla="*/ 3218765 w 3570379"/>
              <a:gd name="connsiteY29" fmla="*/ 5054880 h 5812121"/>
              <a:gd name="connsiteX30" fmla="*/ 3237814 w 3570379"/>
              <a:gd name="connsiteY30" fmla="*/ 4990414 h 5812121"/>
              <a:gd name="connsiteX31" fmla="*/ 3261970 w 3570379"/>
              <a:gd name="connsiteY31" fmla="*/ 4953000 h 5812121"/>
              <a:gd name="connsiteX32" fmla="*/ 3323540 w 3570379"/>
              <a:gd name="connsiteY32" fmla="*/ 4892268 h 5812121"/>
              <a:gd name="connsiteX33" fmla="*/ 3344800 w 3570379"/>
              <a:gd name="connsiteY33" fmla="*/ 4865903 h 5812121"/>
              <a:gd name="connsiteX34" fmla="*/ 3351429 w 3570379"/>
              <a:gd name="connsiteY34" fmla="*/ 4863693 h 5812121"/>
              <a:gd name="connsiteX35" fmla="*/ 3389529 w 3570379"/>
              <a:gd name="connsiteY35" fmla="*/ 4830014 h 5812121"/>
              <a:gd name="connsiteX36" fmla="*/ 3430525 w 3570379"/>
              <a:gd name="connsiteY36" fmla="*/ 4816068 h 5812121"/>
              <a:gd name="connsiteX37" fmla="*/ 3471520 w 3570379"/>
              <a:gd name="connsiteY37" fmla="*/ 4800600 h 5812121"/>
              <a:gd name="connsiteX38" fmla="*/ 3481045 w 3570379"/>
              <a:gd name="connsiteY38" fmla="*/ 4772025 h 5812121"/>
              <a:gd name="connsiteX39" fmla="*/ 3490570 w 3570379"/>
              <a:gd name="connsiteY39" fmla="*/ 4733925 h 5812121"/>
              <a:gd name="connsiteX40" fmla="*/ 3519145 w 3570379"/>
              <a:gd name="connsiteY40" fmla="*/ 4714875 h 5812121"/>
              <a:gd name="connsiteX41" fmla="*/ 3519145 w 3570379"/>
              <a:gd name="connsiteY41" fmla="*/ 4543425 h 5812121"/>
              <a:gd name="connsiteX42" fmla="*/ 3509620 w 3570379"/>
              <a:gd name="connsiteY42" fmla="*/ 4429125 h 5812121"/>
              <a:gd name="connsiteX43" fmla="*/ 3518307 w 3570379"/>
              <a:gd name="connsiteY43" fmla="*/ 4317035 h 5812121"/>
              <a:gd name="connsiteX44" fmla="*/ 3508782 w 3570379"/>
              <a:gd name="connsiteY44" fmla="*/ 4244568 h 5812121"/>
              <a:gd name="connsiteX45" fmla="*/ 3467786 w 3570379"/>
              <a:gd name="connsiteY45" fmla="*/ 4035705 h 5812121"/>
              <a:gd name="connsiteX46" fmla="*/ 3424581 w 3570379"/>
              <a:gd name="connsiteY46" fmla="*/ 3961714 h 5812121"/>
              <a:gd name="connsiteX47" fmla="*/ 3393796 w 3570379"/>
              <a:gd name="connsiteY47" fmla="*/ 3904564 h 5812121"/>
              <a:gd name="connsiteX48" fmla="*/ 3369641 w 3570379"/>
              <a:gd name="connsiteY48" fmla="*/ 3867150 h 5812121"/>
              <a:gd name="connsiteX49" fmla="*/ 3352800 w 3570379"/>
              <a:gd name="connsiteY49" fmla="*/ 3792474 h 5812121"/>
              <a:gd name="connsiteX50" fmla="*/ 3328645 w 3570379"/>
              <a:gd name="connsiteY50" fmla="*/ 3701644 h 5812121"/>
              <a:gd name="connsiteX51" fmla="*/ 3309595 w 3570379"/>
              <a:gd name="connsiteY51" fmla="*/ 3619500 h 5812121"/>
              <a:gd name="connsiteX52" fmla="*/ 3290545 w 3570379"/>
              <a:gd name="connsiteY52" fmla="*/ 3514725 h 5812121"/>
              <a:gd name="connsiteX53" fmla="*/ 3281020 w 3570379"/>
              <a:gd name="connsiteY53" fmla="*/ 3486150 h 5812121"/>
              <a:gd name="connsiteX54" fmla="*/ 3261970 w 3570379"/>
              <a:gd name="connsiteY54" fmla="*/ 3419475 h 5812121"/>
              <a:gd name="connsiteX55" fmla="*/ 3245816 w 3570379"/>
              <a:gd name="connsiteY55" fmla="*/ 3325749 h 5812121"/>
              <a:gd name="connsiteX56" fmla="*/ 3256026 w 3570379"/>
              <a:gd name="connsiteY56" fmla="*/ 3275228 h 5812121"/>
              <a:gd name="connsiteX57" fmla="*/ 3250921 w 3570379"/>
              <a:gd name="connsiteY57" fmla="*/ 3204134 h 5812121"/>
              <a:gd name="connsiteX58" fmla="*/ 3214345 w 3570379"/>
              <a:gd name="connsiteY58" fmla="*/ 3162300 h 5812121"/>
              <a:gd name="connsiteX59" fmla="*/ 3185770 w 3570379"/>
              <a:gd name="connsiteY59" fmla="*/ 3143250 h 5812121"/>
              <a:gd name="connsiteX60" fmla="*/ 3157195 w 3570379"/>
              <a:gd name="connsiteY60" fmla="*/ 3114675 h 5812121"/>
              <a:gd name="connsiteX61" fmla="*/ 3138145 w 3570379"/>
              <a:gd name="connsiteY61" fmla="*/ 3057525 h 5812121"/>
              <a:gd name="connsiteX62" fmla="*/ 3097149 w 3570379"/>
              <a:gd name="connsiteY62" fmla="*/ 2971800 h 5812121"/>
              <a:gd name="connsiteX63" fmla="*/ 3108884 w 3570379"/>
              <a:gd name="connsiteY63" fmla="*/ 2754934 h 5812121"/>
              <a:gd name="connsiteX64" fmla="*/ 3147670 w 3570379"/>
              <a:gd name="connsiteY64" fmla="*/ 2724150 h 5812121"/>
              <a:gd name="connsiteX65" fmla="*/ 3195295 w 3570379"/>
              <a:gd name="connsiteY65" fmla="*/ 2667000 h 5812121"/>
              <a:gd name="connsiteX66" fmla="*/ 3233395 w 3570379"/>
              <a:gd name="connsiteY66" fmla="*/ 2638425 h 5812121"/>
              <a:gd name="connsiteX67" fmla="*/ 3261970 w 3570379"/>
              <a:gd name="connsiteY67" fmla="*/ 2581275 h 5812121"/>
              <a:gd name="connsiteX68" fmla="*/ 3213659 w 3570379"/>
              <a:gd name="connsiteY68" fmla="*/ 2367306 h 5812121"/>
              <a:gd name="connsiteX69" fmla="*/ 3182874 w 3570379"/>
              <a:gd name="connsiteY69" fmla="*/ 2310841 h 5812121"/>
              <a:gd name="connsiteX70" fmla="*/ 3144089 w 3570379"/>
              <a:gd name="connsiteY70" fmla="*/ 2260321 h 5812121"/>
              <a:gd name="connsiteX71" fmla="*/ 3204820 w 3570379"/>
              <a:gd name="connsiteY71" fmla="*/ 2171700 h 5812121"/>
              <a:gd name="connsiteX72" fmla="*/ 3214345 w 3570379"/>
              <a:gd name="connsiteY72" fmla="*/ 2143125 h 5812121"/>
              <a:gd name="connsiteX73" fmla="*/ 3242920 w 3570379"/>
              <a:gd name="connsiteY73" fmla="*/ 2124075 h 5812121"/>
              <a:gd name="connsiteX74" fmla="*/ 3261970 w 3570379"/>
              <a:gd name="connsiteY74" fmla="*/ 2095500 h 5812121"/>
              <a:gd name="connsiteX75" fmla="*/ 3290545 w 3570379"/>
              <a:gd name="connsiteY75" fmla="*/ 2076450 h 5812121"/>
              <a:gd name="connsiteX76" fmla="*/ 3300070 w 3570379"/>
              <a:gd name="connsiteY76" fmla="*/ 2047875 h 5812121"/>
              <a:gd name="connsiteX77" fmla="*/ 3319120 w 3570379"/>
              <a:gd name="connsiteY77" fmla="*/ 2019300 h 5812121"/>
              <a:gd name="connsiteX78" fmla="*/ 3328645 w 3570379"/>
              <a:gd name="connsiteY78" fmla="*/ 1990725 h 5812121"/>
              <a:gd name="connsiteX79" fmla="*/ 3376270 w 3570379"/>
              <a:gd name="connsiteY79" fmla="*/ 1933575 h 5812121"/>
              <a:gd name="connsiteX80" fmla="*/ 3385795 w 3570379"/>
              <a:gd name="connsiteY80" fmla="*/ 1905000 h 5812121"/>
              <a:gd name="connsiteX81" fmla="*/ 3414370 w 3570379"/>
              <a:gd name="connsiteY81" fmla="*/ 1885950 h 5812121"/>
              <a:gd name="connsiteX82" fmla="*/ 3433420 w 3570379"/>
              <a:gd name="connsiteY82" fmla="*/ 1857375 h 5812121"/>
              <a:gd name="connsiteX83" fmla="*/ 3452470 w 3570379"/>
              <a:gd name="connsiteY83" fmla="*/ 1743075 h 5812121"/>
              <a:gd name="connsiteX84" fmla="*/ 3471520 w 3570379"/>
              <a:gd name="connsiteY84" fmla="*/ 1666875 h 5812121"/>
              <a:gd name="connsiteX85" fmla="*/ 3490570 w 3570379"/>
              <a:gd name="connsiteY85" fmla="*/ 1600200 h 5812121"/>
              <a:gd name="connsiteX86" fmla="*/ 3553511 w 3570379"/>
              <a:gd name="connsiteY86" fmla="*/ 1423645 h 5812121"/>
              <a:gd name="connsiteX87" fmla="*/ 3570352 w 3570379"/>
              <a:gd name="connsiteY87" fmla="*/ 1417015 h 5812121"/>
              <a:gd name="connsiteX88" fmla="*/ 3557245 w 3570379"/>
              <a:gd name="connsiteY88" fmla="*/ 1352550 h 5812121"/>
              <a:gd name="connsiteX89" fmla="*/ 3547720 w 3570379"/>
              <a:gd name="connsiteY89" fmla="*/ 1238250 h 5812121"/>
              <a:gd name="connsiteX90" fmla="*/ 3538195 w 3570379"/>
              <a:gd name="connsiteY90" fmla="*/ 1209675 h 5812121"/>
              <a:gd name="connsiteX91" fmla="*/ 3452470 w 3570379"/>
              <a:gd name="connsiteY91" fmla="*/ 1104900 h 5812121"/>
              <a:gd name="connsiteX92" fmla="*/ 3423895 w 3570379"/>
              <a:gd name="connsiteY92" fmla="*/ 1047750 h 5812121"/>
              <a:gd name="connsiteX93" fmla="*/ 3385795 w 3570379"/>
              <a:gd name="connsiteY93" fmla="*/ 971550 h 5812121"/>
              <a:gd name="connsiteX94" fmla="*/ 3376270 w 3570379"/>
              <a:gd name="connsiteY94" fmla="*/ 857250 h 5812121"/>
              <a:gd name="connsiteX95" fmla="*/ 3338170 w 3570379"/>
              <a:gd name="connsiteY95" fmla="*/ 771525 h 5812121"/>
              <a:gd name="connsiteX96" fmla="*/ 3281020 w 3570379"/>
              <a:gd name="connsiteY96" fmla="*/ 714375 h 5812121"/>
              <a:gd name="connsiteX97" fmla="*/ 3252445 w 3570379"/>
              <a:gd name="connsiteY97" fmla="*/ 685800 h 5812121"/>
              <a:gd name="connsiteX98" fmla="*/ 3223870 w 3570379"/>
              <a:gd name="connsiteY98" fmla="*/ 647700 h 5812121"/>
              <a:gd name="connsiteX99" fmla="*/ 3185770 w 3570379"/>
              <a:gd name="connsiteY99" fmla="*/ 590550 h 5812121"/>
              <a:gd name="connsiteX100" fmla="*/ 3166720 w 3570379"/>
              <a:gd name="connsiteY100" fmla="*/ 561975 h 5812121"/>
              <a:gd name="connsiteX101" fmla="*/ 3109570 w 3570379"/>
              <a:gd name="connsiteY101" fmla="*/ 504825 h 5812121"/>
              <a:gd name="connsiteX102" fmla="*/ 3071470 w 3570379"/>
              <a:gd name="connsiteY102" fmla="*/ 457200 h 5812121"/>
              <a:gd name="connsiteX103" fmla="*/ 3061945 w 3570379"/>
              <a:gd name="connsiteY103" fmla="*/ 428625 h 5812121"/>
              <a:gd name="connsiteX104" fmla="*/ 3014320 w 3570379"/>
              <a:gd name="connsiteY104" fmla="*/ 371475 h 5812121"/>
              <a:gd name="connsiteX105" fmla="*/ 2976220 w 3570379"/>
              <a:gd name="connsiteY105" fmla="*/ 323850 h 5812121"/>
              <a:gd name="connsiteX106" fmla="*/ 2823820 w 3570379"/>
              <a:gd name="connsiteY106" fmla="*/ 314325 h 5812121"/>
              <a:gd name="connsiteX107" fmla="*/ 2795245 w 3570379"/>
              <a:gd name="connsiteY107" fmla="*/ 295275 h 5812121"/>
              <a:gd name="connsiteX108" fmla="*/ 2747620 w 3570379"/>
              <a:gd name="connsiteY108" fmla="*/ 247650 h 5812121"/>
              <a:gd name="connsiteX109" fmla="*/ 2719045 w 3570379"/>
              <a:gd name="connsiteY109" fmla="*/ 190500 h 5812121"/>
              <a:gd name="connsiteX110" fmla="*/ 2699995 w 3570379"/>
              <a:gd name="connsiteY110" fmla="*/ 152400 h 5812121"/>
              <a:gd name="connsiteX111" fmla="*/ 2661895 w 3570379"/>
              <a:gd name="connsiteY111" fmla="*/ 95250 h 5812121"/>
              <a:gd name="connsiteX112" fmla="*/ 2614270 w 3570379"/>
              <a:gd name="connsiteY112" fmla="*/ 19050 h 5812121"/>
              <a:gd name="connsiteX113" fmla="*/ 2585695 w 3570379"/>
              <a:gd name="connsiteY113" fmla="*/ 9525 h 5812121"/>
              <a:gd name="connsiteX114" fmla="*/ 2290420 w 3570379"/>
              <a:gd name="connsiteY114" fmla="*/ 0 h 5812121"/>
              <a:gd name="connsiteX115" fmla="*/ 2233270 w 3570379"/>
              <a:gd name="connsiteY115" fmla="*/ 9525 h 5812121"/>
              <a:gd name="connsiteX0" fmla="*/ 0 w 3563215"/>
              <a:gd name="connsiteY0" fmla="*/ 5811774 h 5812121"/>
              <a:gd name="connsiteX1" fmla="*/ 185395 w 3563215"/>
              <a:gd name="connsiteY1" fmla="*/ 5802249 h 5812121"/>
              <a:gd name="connsiteX2" fmla="*/ 242545 w 3563215"/>
              <a:gd name="connsiteY2" fmla="*/ 5810250 h 5812121"/>
              <a:gd name="connsiteX3" fmla="*/ 285064 w 3563215"/>
              <a:gd name="connsiteY3" fmla="*/ 5759729 h 5812121"/>
              <a:gd name="connsiteX4" fmla="*/ 309220 w 3563215"/>
              <a:gd name="connsiteY4" fmla="*/ 5724525 h 5812121"/>
              <a:gd name="connsiteX5" fmla="*/ 337110 w 3563215"/>
              <a:gd name="connsiteY5" fmla="*/ 5690845 h 5812121"/>
              <a:gd name="connsiteX6" fmla="*/ 373000 w 3563215"/>
              <a:gd name="connsiteY6" fmla="*/ 5671795 h 5812121"/>
              <a:gd name="connsiteX7" fmla="*/ 396469 w 3563215"/>
              <a:gd name="connsiteY7" fmla="*/ 5591175 h 5812121"/>
              <a:gd name="connsiteX8" fmla="*/ 425044 w 3563215"/>
              <a:gd name="connsiteY8" fmla="*/ 5537758 h 5812121"/>
              <a:gd name="connsiteX9" fmla="*/ 489510 w 3563215"/>
              <a:gd name="connsiteY9" fmla="*/ 5485028 h 5812121"/>
              <a:gd name="connsiteX10" fmla="*/ 528295 w 3563215"/>
              <a:gd name="connsiteY10" fmla="*/ 5505450 h 5812121"/>
              <a:gd name="connsiteX11" fmla="*/ 556870 w 3563215"/>
              <a:gd name="connsiteY11" fmla="*/ 5495925 h 5812121"/>
              <a:gd name="connsiteX12" fmla="*/ 718795 w 3563215"/>
              <a:gd name="connsiteY12" fmla="*/ 5486400 h 5812121"/>
              <a:gd name="connsiteX13" fmla="*/ 747370 w 3563215"/>
              <a:gd name="connsiteY13" fmla="*/ 5467350 h 5812121"/>
              <a:gd name="connsiteX14" fmla="*/ 799415 w 3563215"/>
              <a:gd name="connsiteY14" fmla="*/ 5411724 h 5812121"/>
              <a:gd name="connsiteX15" fmla="*/ 842620 w 3563215"/>
              <a:gd name="connsiteY15" fmla="*/ 5402199 h 5812121"/>
              <a:gd name="connsiteX16" fmla="*/ 861670 w 3563215"/>
              <a:gd name="connsiteY16" fmla="*/ 5388254 h 5812121"/>
              <a:gd name="connsiteX17" fmla="*/ 1166470 w 3563215"/>
              <a:gd name="connsiteY17" fmla="*/ 5362575 h 5812121"/>
              <a:gd name="connsiteX18" fmla="*/ 1223620 w 3563215"/>
              <a:gd name="connsiteY18" fmla="*/ 5343525 h 5812121"/>
              <a:gd name="connsiteX19" fmla="*/ 1242670 w 3563215"/>
              <a:gd name="connsiteY19" fmla="*/ 5314950 h 5812121"/>
              <a:gd name="connsiteX20" fmla="*/ 1299820 w 3563215"/>
              <a:gd name="connsiteY20" fmla="*/ 5267325 h 5812121"/>
              <a:gd name="connsiteX21" fmla="*/ 1308660 w 3563215"/>
              <a:gd name="connsiteY21" fmla="*/ 5235854 h 5812121"/>
              <a:gd name="connsiteX22" fmla="*/ 1334338 w 3563215"/>
              <a:gd name="connsiteY22" fmla="*/ 5180914 h 5812121"/>
              <a:gd name="connsiteX23" fmla="*/ 1373124 w 3563215"/>
              <a:gd name="connsiteY23" fmla="*/ 5159654 h 5812121"/>
              <a:gd name="connsiteX24" fmla="*/ 1490320 w 3563215"/>
              <a:gd name="connsiteY24" fmla="*/ 5094504 h 5812121"/>
              <a:gd name="connsiteX25" fmla="*/ 1875739 w 3563215"/>
              <a:gd name="connsiteY25" fmla="*/ 5237911 h 5812121"/>
              <a:gd name="connsiteX26" fmla="*/ 1918945 w 3563215"/>
              <a:gd name="connsiteY26" fmla="*/ 5232806 h 5812121"/>
              <a:gd name="connsiteX27" fmla="*/ 2686355 w 3563215"/>
              <a:gd name="connsiteY27" fmla="*/ 5237911 h 5812121"/>
              <a:gd name="connsiteX28" fmla="*/ 2995270 w 3563215"/>
              <a:gd name="connsiteY28" fmla="*/ 5105400 h 5812121"/>
              <a:gd name="connsiteX29" fmla="*/ 3218765 w 3563215"/>
              <a:gd name="connsiteY29" fmla="*/ 5054880 h 5812121"/>
              <a:gd name="connsiteX30" fmla="*/ 3237814 w 3563215"/>
              <a:gd name="connsiteY30" fmla="*/ 4990414 h 5812121"/>
              <a:gd name="connsiteX31" fmla="*/ 3261970 w 3563215"/>
              <a:gd name="connsiteY31" fmla="*/ 4953000 h 5812121"/>
              <a:gd name="connsiteX32" fmla="*/ 3323540 w 3563215"/>
              <a:gd name="connsiteY32" fmla="*/ 4892268 h 5812121"/>
              <a:gd name="connsiteX33" fmla="*/ 3344800 w 3563215"/>
              <a:gd name="connsiteY33" fmla="*/ 4865903 h 5812121"/>
              <a:gd name="connsiteX34" fmla="*/ 3351429 w 3563215"/>
              <a:gd name="connsiteY34" fmla="*/ 4863693 h 5812121"/>
              <a:gd name="connsiteX35" fmla="*/ 3389529 w 3563215"/>
              <a:gd name="connsiteY35" fmla="*/ 4830014 h 5812121"/>
              <a:gd name="connsiteX36" fmla="*/ 3430525 w 3563215"/>
              <a:gd name="connsiteY36" fmla="*/ 4816068 h 5812121"/>
              <a:gd name="connsiteX37" fmla="*/ 3471520 w 3563215"/>
              <a:gd name="connsiteY37" fmla="*/ 4800600 h 5812121"/>
              <a:gd name="connsiteX38" fmla="*/ 3481045 w 3563215"/>
              <a:gd name="connsiteY38" fmla="*/ 4772025 h 5812121"/>
              <a:gd name="connsiteX39" fmla="*/ 3490570 w 3563215"/>
              <a:gd name="connsiteY39" fmla="*/ 4733925 h 5812121"/>
              <a:gd name="connsiteX40" fmla="*/ 3519145 w 3563215"/>
              <a:gd name="connsiteY40" fmla="*/ 4714875 h 5812121"/>
              <a:gd name="connsiteX41" fmla="*/ 3519145 w 3563215"/>
              <a:gd name="connsiteY41" fmla="*/ 4543425 h 5812121"/>
              <a:gd name="connsiteX42" fmla="*/ 3509620 w 3563215"/>
              <a:gd name="connsiteY42" fmla="*/ 4429125 h 5812121"/>
              <a:gd name="connsiteX43" fmla="*/ 3518307 w 3563215"/>
              <a:gd name="connsiteY43" fmla="*/ 4317035 h 5812121"/>
              <a:gd name="connsiteX44" fmla="*/ 3508782 w 3563215"/>
              <a:gd name="connsiteY44" fmla="*/ 4244568 h 5812121"/>
              <a:gd name="connsiteX45" fmla="*/ 3467786 w 3563215"/>
              <a:gd name="connsiteY45" fmla="*/ 4035705 h 5812121"/>
              <a:gd name="connsiteX46" fmla="*/ 3424581 w 3563215"/>
              <a:gd name="connsiteY46" fmla="*/ 3961714 h 5812121"/>
              <a:gd name="connsiteX47" fmla="*/ 3393796 w 3563215"/>
              <a:gd name="connsiteY47" fmla="*/ 3904564 h 5812121"/>
              <a:gd name="connsiteX48" fmla="*/ 3369641 w 3563215"/>
              <a:gd name="connsiteY48" fmla="*/ 3867150 h 5812121"/>
              <a:gd name="connsiteX49" fmla="*/ 3352800 w 3563215"/>
              <a:gd name="connsiteY49" fmla="*/ 3792474 h 5812121"/>
              <a:gd name="connsiteX50" fmla="*/ 3328645 w 3563215"/>
              <a:gd name="connsiteY50" fmla="*/ 3701644 h 5812121"/>
              <a:gd name="connsiteX51" fmla="*/ 3309595 w 3563215"/>
              <a:gd name="connsiteY51" fmla="*/ 3619500 h 5812121"/>
              <a:gd name="connsiteX52" fmla="*/ 3290545 w 3563215"/>
              <a:gd name="connsiteY52" fmla="*/ 3514725 h 5812121"/>
              <a:gd name="connsiteX53" fmla="*/ 3281020 w 3563215"/>
              <a:gd name="connsiteY53" fmla="*/ 3486150 h 5812121"/>
              <a:gd name="connsiteX54" fmla="*/ 3261970 w 3563215"/>
              <a:gd name="connsiteY54" fmla="*/ 3419475 h 5812121"/>
              <a:gd name="connsiteX55" fmla="*/ 3245816 w 3563215"/>
              <a:gd name="connsiteY55" fmla="*/ 3325749 h 5812121"/>
              <a:gd name="connsiteX56" fmla="*/ 3256026 w 3563215"/>
              <a:gd name="connsiteY56" fmla="*/ 3275228 h 5812121"/>
              <a:gd name="connsiteX57" fmla="*/ 3250921 w 3563215"/>
              <a:gd name="connsiteY57" fmla="*/ 3204134 h 5812121"/>
              <a:gd name="connsiteX58" fmla="*/ 3214345 w 3563215"/>
              <a:gd name="connsiteY58" fmla="*/ 3162300 h 5812121"/>
              <a:gd name="connsiteX59" fmla="*/ 3185770 w 3563215"/>
              <a:gd name="connsiteY59" fmla="*/ 3143250 h 5812121"/>
              <a:gd name="connsiteX60" fmla="*/ 3157195 w 3563215"/>
              <a:gd name="connsiteY60" fmla="*/ 3114675 h 5812121"/>
              <a:gd name="connsiteX61" fmla="*/ 3138145 w 3563215"/>
              <a:gd name="connsiteY61" fmla="*/ 3057525 h 5812121"/>
              <a:gd name="connsiteX62" fmla="*/ 3097149 w 3563215"/>
              <a:gd name="connsiteY62" fmla="*/ 2971800 h 5812121"/>
              <a:gd name="connsiteX63" fmla="*/ 3108884 w 3563215"/>
              <a:gd name="connsiteY63" fmla="*/ 2754934 h 5812121"/>
              <a:gd name="connsiteX64" fmla="*/ 3147670 w 3563215"/>
              <a:gd name="connsiteY64" fmla="*/ 2724150 h 5812121"/>
              <a:gd name="connsiteX65" fmla="*/ 3195295 w 3563215"/>
              <a:gd name="connsiteY65" fmla="*/ 2667000 h 5812121"/>
              <a:gd name="connsiteX66" fmla="*/ 3233395 w 3563215"/>
              <a:gd name="connsiteY66" fmla="*/ 2638425 h 5812121"/>
              <a:gd name="connsiteX67" fmla="*/ 3261970 w 3563215"/>
              <a:gd name="connsiteY67" fmla="*/ 2581275 h 5812121"/>
              <a:gd name="connsiteX68" fmla="*/ 3213659 w 3563215"/>
              <a:gd name="connsiteY68" fmla="*/ 2367306 h 5812121"/>
              <a:gd name="connsiteX69" fmla="*/ 3182874 w 3563215"/>
              <a:gd name="connsiteY69" fmla="*/ 2310841 h 5812121"/>
              <a:gd name="connsiteX70" fmla="*/ 3144089 w 3563215"/>
              <a:gd name="connsiteY70" fmla="*/ 2260321 h 5812121"/>
              <a:gd name="connsiteX71" fmla="*/ 3204820 w 3563215"/>
              <a:gd name="connsiteY71" fmla="*/ 2171700 h 5812121"/>
              <a:gd name="connsiteX72" fmla="*/ 3214345 w 3563215"/>
              <a:gd name="connsiteY72" fmla="*/ 2143125 h 5812121"/>
              <a:gd name="connsiteX73" fmla="*/ 3242920 w 3563215"/>
              <a:gd name="connsiteY73" fmla="*/ 2124075 h 5812121"/>
              <a:gd name="connsiteX74" fmla="*/ 3261970 w 3563215"/>
              <a:gd name="connsiteY74" fmla="*/ 2095500 h 5812121"/>
              <a:gd name="connsiteX75" fmla="*/ 3290545 w 3563215"/>
              <a:gd name="connsiteY75" fmla="*/ 2076450 h 5812121"/>
              <a:gd name="connsiteX76" fmla="*/ 3300070 w 3563215"/>
              <a:gd name="connsiteY76" fmla="*/ 2047875 h 5812121"/>
              <a:gd name="connsiteX77" fmla="*/ 3319120 w 3563215"/>
              <a:gd name="connsiteY77" fmla="*/ 2019300 h 5812121"/>
              <a:gd name="connsiteX78" fmla="*/ 3328645 w 3563215"/>
              <a:gd name="connsiteY78" fmla="*/ 1990725 h 5812121"/>
              <a:gd name="connsiteX79" fmla="*/ 3376270 w 3563215"/>
              <a:gd name="connsiteY79" fmla="*/ 1933575 h 5812121"/>
              <a:gd name="connsiteX80" fmla="*/ 3385795 w 3563215"/>
              <a:gd name="connsiteY80" fmla="*/ 1905000 h 5812121"/>
              <a:gd name="connsiteX81" fmla="*/ 3414370 w 3563215"/>
              <a:gd name="connsiteY81" fmla="*/ 1885950 h 5812121"/>
              <a:gd name="connsiteX82" fmla="*/ 3433420 w 3563215"/>
              <a:gd name="connsiteY82" fmla="*/ 1857375 h 5812121"/>
              <a:gd name="connsiteX83" fmla="*/ 3452470 w 3563215"/>
              <a:gd name="connsiteY83" fmla="*/ 1743075 h 5812121"/>
              <a:gd name="connsiteX84" fmla="*/ 3471520 w 3563215"/>
              <a:gd name="connsiteY84" fmla="*/ 1666875 h 5812121"/>
              <a:gd name="connsiteX85" fmla="*/ 3490570 w 3563215"/>
              <a:gd name="connsiteY85" fmla="*/ 1600200 h 5812121"/>
              <a:gd name="connsiteX86" fmla="*/ 3553511 w 3563215"/>
              <a:gd name="connsiteY86" fmla="*/ 1423645 h 5812121"/>
              <a:gd name="connsiteX87" fmla="*/ 3563037 w 3563215"/>
              <a:gd name="connsiteY87" fmla="*/ 1504798 h 5812121"/>
              <a:gd name="connsiteX88" fmla="*/ 3557245 w 3563215"/>
              <a:gd name="connsiteY88" fmla="*/ 1352550 h 5812121"/>
              <a:gd name="connsiteX89" fmla="*/ 3547720 w 3563215"/>
              <a:gd name="connsiteY89" fmla="*/ 1238250 h 5812121"/>
              <a:gd name="connsiteX90" fmla="*/ 3538195 w 3563215"/>
              <a:gd name="connsiteY90" fmla="*/ 1209675 h 5812121"/>
              <a:gd name="connsiteX91" fmla="*/ 3452470 w 3563215"/>
              <a:gd name="connsiteY91" fmla="*/ 1104900 h 5812121"/>
              <a:gd name="connsiteX92" fmla="*/ 3423895 w 3563215"/>
              <a:gd name="connsiteY92" fmla="*/ 1047750 h 5812121"/>
              <a:gd name="connsiteX93" fmla="*/ 3385795 w 3563215"/>
              <a:gd name="connsiteY93" fmla="*/ 971550 h 5812121"/>
              <a:gd name="connsiteX94" fmla="*/ 3376270 w 3563215"/>
              <a:gd name="connsiteY94" fmla="*/ 857250 h 5812121"/>
              <a:gd name="connsiteX95" fmla="*/ 3338170 w 3563215"/>
              <a:gd name="connsiteY95" fmla="*/ 771525 h 5812121"/>
              <a:gd name="connsiteX96" fmla="*/ 3281020 w 3563215"/>
              <a:gd name="connsiteY96" fmla="*/ 714375 h 5812121"/>
              <a:gd name="connsiteX97" fmla="*/ 3252445 w 3563215"/>
              <a:gd name="connsiteY97" fmla="*/ 685800 h 5812121"/>
              <a:gd name="connsiteX98" fmla="*/ 3223870 w 3563215"/>
              <a:gd name="connsiteY98" fmla="*/ 647700 h 5812121"/>
              <a:gd name="connsiteX99" fmla="*/ 3185770 w 3563215"/>
              <a:gd name="connsiteY99" fmla="*/ 590550 h 5812121"/>
              <a:gd name="connsiteX100" fmla="*/ 3166720 w 3563215"/>
              <a:gd name="connsiteY100" fmla="*/ 561975 h 5812121"/>
              <a:gd name="connsiteX101" fmla="*/ 3109570 w 3563215"/>
              <a:gd name="connsiteY101" fmla="*/ 504825 h 5812121"/>
              <a:gd name="connsiteX102" fmla="*/ 3071470 w 3563215"/>
              <a:gd name="connsiteY102" fmla="*/ 457200 h 5812121"/>
              <a:gd name="connsiteX103" fmla="*/ 3061945 w 3563215"/>
              <a:gd name="connsiteY103" fmla="*/ 428625 h 5812121"/>
              <a:gd name="connsiteX104" fmla="*/ 3014320 w 3563215"/>
              <a:gd name="connsiteY104" fmla="*/ 371475 h 5812121"/>
              <a:gd name="connsiteX105" fmla="*/ 2976220 w 3563215"/>
              <a:gd name="connsiteY105" fmla="*/ 323850 h 5812121"/>
              <a:gd name="connsiteX106" fmla="*/ 2823820 w 3563215"/>
              <a:gd name="connsiteY106" fmla="*/ 314325 h 5812121"/>
              <a:gd name="connsiteX107" fmla="*/ 2795245 w 3563215"/>
              <a:gd name="connsiteY107" fmla="*/ 295275 h 5812121"/>
              <a:gd name="connsiteX108" fmla="*/ 2747620 w 3563215"/>
              <a:gd name="connsiteY108" fmla="*/ 247650 h 5812121"/>
              <a:gd name="connsiteX109" fmla="*/ 2719045 w 3563215"/>
              <a:gd name="connsiteY109" fmla="*/ 190500 h 5812121"/>
              <a:gd name="connsiteX110" fmla="*/ 2699995 w 3563215"/>
              <a:gd name="connsiteY110" fmla="*/ 152400 h 5812121"/>
              <a:gd name="connsiteX111" fmla="*/ 2661895 w 3563215"/>
              <a:gd name="connsiteY111" fmla="*/ 95250 h 5812121"/>
              <a:gd name="connsiteX112" fmla="*/ 2614270 w 3563215"/>
              <a:gd name="connsiteY112" fmla="*/ 19050 h 5812121"/>
              <a:gd name="connsiteX113" fmla="*/ 2585695 w 3563215"/>
              <a:gd name="connsiteY113" fmla="*/ 9525 h 5812121"/>
              <a:gd name="connsiteX114" fmla="*/ 2290420 w 3563215"/>
              <a:gd name="connsiteY114" fmla="*/ 0 h 5812121"/>
              <a:gd name="connsiteX115" fmla="*/ 2233270 w 3563215"/>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76270 w 3557714"/>
              <a:gd name="connsiteY94" fmla="*/ 857250 h 5812121"/>
              <a:gd name="connsiteX95" fmla="*/ 3338170 w 3557714"/>
              <a:gd name="connsiteY95" fmla="*/ 771525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699995 w 3557714"/>
              <a:gd name="connsiteY110" fmla="*/ 152400 h 5812121"/>
              <a:gd name="connsiteX111" fmla="*/ 2661895 w 3557714"/>
              <a:gd name="connsiteY111" fmla="*/ 95250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76270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699995 w 3557714"/>
              <a:gd name="connsiteY110" fmla="*/ 152400 h 5812121"/>
              <a:gd name="connsiteX111" fmla="*/ 2661895 w 3557714"/>
              <a:gd name="connsiteY111" fmla="*/ 95250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699995 w 3557714"/>
              <a:gd name="connsiteY110" fmla="*/ 152400 h 5812121"/>
              <a:gd name="connsiteX111" fmla="*/ 2661895 w 3557714"/>
              <a:gd name="connsiteY111" fmla="*/ 95250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729256 w 3557714"/>
              <a:gd name="connsiteY110" fmla="*/ 145085 h 5812121"/>
              <a:gd name="connsiteX111" fmla="*/ 2661895 w 3557714"/>
              <a:gd name="connsiteY111" fmla="*/ 95250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01675 w 3557714"/>
              <a:gd name="connsiteY18" fmla="*/ 5321580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01675 w 3557714"/>
              <a:gd name="connsiteY18" fmla="*/ 5321580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95069 w 3557714"/>
              <a:gd name="connsiteY23" fmla="*/ 5123078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65685 w 3557714"/>
              <a:gd name="connsiteY6" fmla="*/ 5649850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01675 w 3557714"/>
              <a:gd name="connsiteY18" fmla="*/ 5321580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95069 w 3557714"/>
              <a:gd name="connsiteY23" fmla="*/ 5123078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65685 w 3557714"/>
              <a:gd name="connsiteY6" fmla="*/ 5649850 h 5812121"/>
              <a:gd name="connsiteX7" fmla="*/ 411099 w 3557714"/>
              <a:gd name="connsiteY7" fmla="*/ 5576544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01675 w 3557714"/>
              <a:gd name="connsiteY18" fmla="*/ 5321580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95069 w 3557714"/>
              <a:gd name="connsiteY23" fmla="*/ 5123078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1774"/>
              <a:gd name="connsiteX1" fmla="*/ 185395 w 3557714"/>
              <a:gd name="connsiteY1" fmla="*/ 5802249 h 5811774"/>
              <a:gd name="connsiteX2" fmla="*/ 242545 w 3557714"/>
              <a:gd name="connsiteY2" fmla="*/ 5795619 h 5811774"/>
              <a:gd name="connsiteX3" fmla="*/ 285064 w 3557714"/>
              <a:gd name="connsiteY3" fmla="*/ 5759729 h 5811774"/>
              <a:gd name="connsiteX4" fmla="*/ 309220 w 3557714"/>
              <a:gd name="connsiteY4" fmla="*/ 5724525 h 5811774"/>
              <a:gd name="connsiteX5" fmla="*/ 337110 w 3557714"/>
              <a:gd name="connsiteY5" fmla="*/ 5690845 h 5811774"/>
              <a:gd name="connsiteX6" fmla="*/ 365685 w 3557714"/>
              <a:gd name="connsiteY6" fmla="*/ 5649850 h 5811774"/>
              <a:gd name="connsiteX7" fmla="*/ 411099 w 3557714"/>
              <a:gd name="connsiteY7" fmla="*/ 5576544 h 5811774"/>
              <a:gd name="connsiteX8" fmla="*/ 425044 w 3557714"/>
              <a:gd name="connsiteY8" fmla="*/ 5537758 h 5811774"/>
              <a:gd name="connsiteX9" fmla="*/ 489510 w 3557714"/>
              <a:gd name="connsiteY9" fmla="*/ 5485028 h 5811774"/>
              <a:gd name="connsiteX10" fmla="*/ 528295 w 3557714"/>
              <a:gd name="connsiteY10" fmla="*/ 5505450 h 5811774"/>
              <a:gd name="connsiteX11" fmla="*/ 556870 w 3557714"/>
              <a:gd name="connsiteY11" fmla="*/ 5495925 h 5811774"/>
              <a:gd name="connsiteX12" fmla="*/ 718795 w 3557714"/>
              <a:gd name="connsiteY12" fmla="*/ 5486400 h 5811774"/>
              <a:gd name="connsiteX13" fmla="*/ 747370 w 3557714"/>
              <a:gd name="connsiteY13" fmla="*/ 5467350 h 5811774"/>
              <a:gd name="connsiteX14" fmla="*/ 799415 w 3557714"/>
              <a:gd name="connsiteY14" fmla="*/ 5411724 h 5811774"/>
              <a:gd name="connsiteX15" fmla="*/ 842620 w 3557714"/>
              <a:gd name="connsiteY15" fmla="*/ 5402199 h 5811774"/>
              <a:gd name="connsiteX16" fmla="*/ 861670 w 3557714"/>
              <a:gd name="connsiteY16" fmla="*/ 5388254 h 5811774"/>
              <a:gd name="connsiteX17" fmla="*/ 1203046 w 3557714"/>
              <a:gd name="connsiteY17" fmla="*/ 5355260 h 5811774"/>
              <a:gd name="connsiteX18" fmla="*/ 1201675 w 3557714"/>
              <a:gd name="connsiteY18" fmla="*/ 5321580 h 5811774"/>
              <a:gd name="connsiteX19" fmla="*/ 1242670 w 3557714"/>
              <a:gd name="connsiteY19" fmla="*/ 5314950 h 5811774"/>
              <a:gd name="connsiteX20" fmla="*/ 1299820 w 3557714"/>
              <a:gd name="connsiteY20" fmla="*/ 5267325 h 5811774"/>
              <a:gd name="connsiteX21" fmla="*/ 1308660 w 3557714"/>
              <a:gd name="connsiteY21" fmla="*/ 5235854 h 5811774"/>
              <a:gd name="connsiteX22" fmla="*/ 1334338 w 3557714"/>
              <a:gd name="connsiteY22" fmla="*/ 5180914 h 5811774"/>
              <a:gd name="connsiteX23" fmla="*/ 1395069 w 3557714"/>
              <a:gd name="connsiteY23" fmla="*/ 5123078 h 5811774"/>
              <a:gd name="connsiteX24" fmla="*/ 1490320 w 3557714"/>
              <a:gd name="connsiteY24" fmla="*/ 5094504 h 5811774"/>
              <a:gd name="connsiteX25" fmla="*/ 1875739 w 3557714"/>
              <a:gd name="connsiteY25" fmla="*/ 5237911 h 5811774"/>
              <a:gd name="connsiteX26" fmla="*/ 1918945 w 3557714"/>
              <a:gd name="connsiteY26" fmla="*/ 5232806 h 5811774"/>
              <a:gd name="connsiteX27" fmla="*/ 2686355 w 3557714"/>
              <a:gd name="connsiteY27" fmla="*/ 5237911 h 5811774"/>
              <a:gd name="connsiteX28" fmla="*/ 2995270 w 3557714"/>
              <a:gd name="connsiteY28" fmla="*/ 5105400 h 5811774"/>
              <a:gd name="connsiteX29" fmla="*/ 3218765 w 3557714"/>
              <a:gd name="connsiteY29" fmla="*/ 5054880 h 5811774"/>
              <a:gd name="connsiteX30" fmla="*/ 3237814 w 3557714"/>
              <a:gd name="connsiteY30" fmla="*/ 4990414 h 5811774"/>
              <a:gd name="connsiteX31" fmla="*/ 3261970 w 3557714"/>
              <a:gd name="connsiteY31" fmla="*/ 4953000 h 5811774"/>
              <a:gd name="connsiteX32" fmla="*/ 3323540 w 3557714"/>
              <a:gd name="connsiteY32" fmla="*/ 4892268 h 5811774"/>
              <a:gd name="connsiteX33" fmla="*/ 3344800 w 3557714"/>
              <a:gd name="connsiteY33" fmla="*/ 4865903 h 5811774"/>
              <a:gd name="connsiteX34" fmla="*/ 3351429 w 3557714"/>
              <a:gd name="connsiteY34" fmla="*/ 4863693 h 5811774"/>
              <a:gd name="connsiteX35" fmla="*/ 3389529 w 3557714"/>
              <a:gd name="connsiteY35" fmla="*/ 4830014 h 5811774"/>
              <a:gd name="connsiteX36" fmla="*/ 3430525 w 3557714"/>
              <a:gd name="connsiteY36" fmla="*/ 4816068 h 5811774"/>
              <a:gd name="connsiteX37" fmla="*/ 3471520 w 3557714"/>
              <a:gd name="connsiteY37" fmla="*/ 4800600 h 5811774"/>
              <a:gd name="connsiteX38" fmla="*/ 3481045 w 3557714"/>
              <a:gd name="connsiteY38" fmla="*/ 4772025 h 5811774"/>
              <a:gd name="connsiteX39" fmla="*/ 3490570 w 3557714"/>
              <a:gd name="connsiteY39" fmla="*/ 4733925 h 5811774"/>
              <a:gd name="connsiteX40" fmla="*/ 3519145 w 3557714"/>
              <a:gd name="connsiteY40" fmla="*/ 4714875 h 5811774"/>
              <a:gd name="connsiteX41" fmla="*/ 3519145 w 3557714"/>
              <a:gd name="connsiteY41" fmla="*/ 4543425 h 5811774"/>
              <a:gd name="connsiteX42" fmla="*/ 3509620 w 3557714"/>
              <a:gd name="connsiteY42" fmla="*/ 4429125 h 5811774"/>
              <a:gd name="connsiteX43" fmla="*/ 3518307 w 3557714"/>
              <a:gd name="connsiteY43" fmla="*/ 4317035 h 5811774"/>
              <a:gd name="connsiteX44" fmla="*/ 3508782 w 3557714"/>
              <a:gd name="connsiteY44" fmla="*/ 4244568 h 5811774"/>
              <a:gd name="connsiteX45" fmla="*/ 3467786 w 3557714"/>
              <a:gd name="connsiteY45" fmla="*/ 4035705 h 5811774"/>
              <a:gd name="connsiteX46" fmla="*/ 3424581 w 3557714"/>
              <a:gd name="connsiteY46" fmla="*/ 3961714 h 5811774"/>
              <a:gd name="connsiteX47" fmla="*/ 3393796 w 3557714"/>
              <a:gd name="connsiteY47" fmla="*/ 3904564 h 5811774"/>
              <a:gd name="connsiteX48" fmla="*/ 3369641 w 3557714"/>
              <a:gd name="connsiteY48" fmla="*/ 3867150 h 5811774"/>
              <a:gd name="connsiteX49" fmla="*/ 3352800 w 3557714"/>
              <a:gd name="connsiteY49" fmla="*/ 3792474 h 5811774"/>
              <a:gd name="connsiteX50" fmla="*/ 3328645 w 3557714"/>
              <a:gd name="connsiteY50" fmla="*/ 3701644 h 5811774"/>
              <a:gd name="connsiteX51" fmla="*/ 3309595 w 3557714"/>
              <a:gd name="connsiteY51" fmla="*/ 3619500 h 5811774"/>
              <a:gd name="connsiteX52" fmla="*/ 3290545 w 3557714"/>
              <a:gd name="connsiteY52" fmla="*/ 3514725 h 5811774"/>
              <a:gd name="connsiteX53" fmla="*/ 3281020 w 3557714"/>
              <a:gd name="connsiteY53" fmla="*/ 3486150 h 5811774"/>
              <a:gd name="connsiteX54" fmla="*/ 3261970 w 3557714"/>
              <a:gd name="connsiteY54" fmla="*/ 3419475 h 5811774"/>
              <a:gd name="connsiteX55" fmla="*/ 3245816 w 3557714"/>
              <a:gd name="connsiteY55" fmla="*/ 3325749 h 5811774"/>
              <a:gd name="connsiteX56" fmla="*/ 3256026 w 3557714"/>
              <a:gd name="connsiteY56" fmla="*/ 3275228 h 5811774"/>
              <a:gd name="connsiteX57" fmla="*/ 3250921 w 3557714"/>
              <a:gd name="connsiteY57" fmla="*/ 3204134 h 5811774"/>
              <a:gd name="connsiteX58" fmla="*/ 3214345 w 3557714"/>
              <a:gd name="connsiteY58" fmla="*/ 3162300 h 5811774"/>
              <a:gd name="connsiteX59" fmla="*/ 3185770 w 3557714"/>
              <a:gd name="connsiteY59" fmla="*/ 3143250 h 5811774"/>
              <a:gd name="connsiteX60" fmla="*/ 3157195 w 3557714"/>
              <a:gd name="connsiteY60" fmla="*/ 3114675 h 5811774"/>
              <a:gd name="connsiteX61" fmla="*/ 3138145 w 3557714"/>
              <a:gd name="connsiteY61" fmla="*/ 3057525 h 5811774"/>
              <a:gd name="connsiteX62" fmla="*/ 3097149 w 3557714"/>
              <a:gd name="connsiteY62" fmla="*/ 2971800 h 5811774"/>
              <a:gd name="connsiteX63" fmla="*/ 3108884 w 3557714"/>
              <a:gd name="connsiteY63" fmla="*/ 2754934 h 5811774"/>
              <a:gd name="connsiteX64" fmla="*/ 3147670 w 3557714"/>
              <a:gd name="connsiteY64" fmla="*/ 2724150 h 5811774"/>
              <a:gd name="connsiteX65" fmla="*/ 3195295 w 3557714"/>
              <a:gd name="connsiteY65" fmla="*/ 2667000 h 5811774"/>
              <a:gd name="connsiteX66" fmla="*/ 3233395 w 3557714"/>
              <a:gd name="connsiteY66" fmla="*/ 2638425 h 5811774"/>
              <a:gd name="connsiteX67" fmla="*/ 3261970 w 3557714"/>
              <a:gd name="connsiteY67" fmla="*/ 2581275 h 5811774"/>
              <a:gd name="connsiteX68" fmla="*/ 3213659 w 3557714"/>
              <a:gd name="connsiteY68" fmla="*/ 2367306 h 5811774"/>
              <a:gd name="connsiteX69" fmla="*/ 3182874 w 3557714"/>
              <a:gd name="connsiteY69" fmla="*/ 2310841 h 5811774"/>
              <a:gd name="connsiteX70" fmla="*/ 3173350 w 3557714"/>
              <a:gd name="connsiteY70" fmla="*/ 2260321 h 5811774"/>
              <a:gd name="connsiteX71" fmla="*/ 3204820 w 3557714"/>
              <a:gd name="connsiteY71" fmla="*/ 2171700 h 5811774"/>
              <a:gd name="connsiteX72" fmla="*/ 3214345 w 3557714"/>
              <a:gd name="connsiteY72" fmla="*/ 2143125 h 5811774"/>
              <a:gd name="connsiteX73" fmla="*/ 3242920 w 3557714"/>
              <a:gd name="connsiteY73" fmla="*/ 2124075 h 5811774"/>
              <a:gd name="connsiteX74" fmla="*/ 3261970 w 3557714"/>
              <a:gd name="connsiteY74" fmla="*/ 2095500 h 5811774"/>
              <a:gd name="connsiteX75" fmla="*/ 3290545 w 3557714"/>
              <a:gd name="connsiteY75" fmla="*/ 2076450 h 5811774"/>
              <a:gd name="connsiteX76" fmla="*/ 3300070 w 3557714"/>
              <a:gd name="connsiteY76" fmla="*/ 2047875 h 5811774"/>
              <a:gd name="connsiteX77" fmla="*/ 3319120 w 3557714"/>
              <a:gd name="connsiteY77" fmla="*/ 2019300 h 5811774"/>
              <a:gd name="connsiteX78" fmla="*/ 3328645 w 3557714"/>
              <a:gd name="connsiteY78" fmla="*/ 1990725 h 5811774"/>
              <a:gd name="connsiteX79" fmla="*/ 3376270 w 3557714"/>
              <a:gd name="connsiteY79" fmla="*/ 1933575 h 5811774"/>
              <a:gd name="connsiteX80" fmla="*/ 3385795 w 3557714"/>
              <a:gd name="connsiteY80" fmla="*/ 1905000 h 5811774"/>
              <a:gd name="connsiteX81" fmla="*/ 3414370 w 3557714"/>
              <a:gd name="connsiteY81" fmla="*/ 1885950 h 5811774"/>
              <a:gd name="connsiteX82" fmla="*/ 3433420 w 3557714"/>
              <a:gd name="connsiteY82" fmla="*/ 1857375 h 5811774"/>
              <a:gd name="connsiteX83" fmla="*/ 3452470 w 3557714"/>
              <a:gd name="connsiteY83" fmla="*/ 1743075 h 5811774"/>
              <a:gd name="connsiteX84" fmla="*/ 3471520 w 3557714"/>
              <a:gd name="connsiteY84" fmla="*/ 1666875 h 5811774"/>
              <a:gd name="connsiteX85" fmla="*/ 3490570 w 3557714"/>
              <a:gd name="connsiteY85" fmla="*/ 1600200 h 5811774"/>
              <a:gd name="connsiteX86" fmla="*/ 3553511 w 3557714"/>
              <a:gd name="connsiteY86" fmla="*/ 1423645 h 5811774"/>
              <a:gd name="connsiteX87" fmla="*/ 3533776 w 3557714"/>
              <a:gd name="connsiteY87" fmla="*/ 1519428 h 5811774"/>
              <a:gd name="connsiteX88" fmla="*/ 3557245 w 3557714"/>
              <a:gd name="connsiteY88" fmla="*/ 1352550 h 5811774"/>
              <a:gd name="connsiteX89" fmla="*/ 3547720 w 3557714"/>
              <a:gd name="connsiteY89" fmla="*/ 1238250 h 5811774"/>
              <a:gd name="connsiteX90" fmla="*/ 3538195 w 3557714"/>
              <a:gd name="connsiteY90" fmla="*/ 1209675 h 5811774"/>
              <a:gd name="connsiteX91" fmla="*/ 3452470 w 3557714"/>
              <a:gd name="connsiteY91" fmla="*/ 1104900 h 5811774"/>
              <a:gd name="connsiteX92" fmla="*/ 3423895 w 3557714"/>
              <a:gd name="connsiteY92" fmla="*/ 1047750 h 5811774"/>
              <a:gd name="connsiteX93" fmla="*/ 3385795 w 3557714"/>
              <a:gd name="connsiteY93" fmla="*/ 971550 h 5811774"/>
              <a:gd name="connsiteX94" fmla="*/ 3347009 w 3557714"/>
              <a:gd name="connsiteY94" fmla="*/ 857250 h 5811774"/>
              <a:gd name="connsiteX95" fmla="*/ 3308909 w 3557714"/>
              <a:gd name="connsiteY95" fmla="*/ 786156 h 5811774"/>
              <a:gd name="connsiteX96" fmla="*/ 3281020 w 3557714"/>
              <a:gd name="connsiteY96" fmla="*/ 714375 h 5811774"/>
              <a:gd name="connsiteX97" fmla="*/ 3252445 w 3557714"/>
              <a:gd name="connsiteY97" fmla="*/ 685800 h 5811774"/>
              <a:gd name="connsiteX98" fmla="*/ 3223870 w 3557714"/>
              <a:gd name="connsiteY98" fmla="*/ 647700 h 5811774"/>
              <a:gd name="connsiteX99" fmla="*/ 3185770 w 3557714"/>
              <a:gd name="connsiteY99" fmla="*/ 590550 h 5811774"/>
              <a:gd name="connsiteX100" fmla="*/ 3166720 w 3557714"/>
              <a:gd name="connsiteY100" fmla="*/ 561975 h 5811774"/>
              <a:gd name="connsiteX101" fmla="*/ 3109570 w 3557714"/>
              <a:gd name="connsiteY101" fmla="*/ 504825 h 5811774"/>
              <a:gd name="connsiteX102" fmla="*/ 3071470 w 3557714"/>
              <a:gd name="connsiteY102" fmla="*/ 457200 h 5811774"/>
              <a:gd name="connsiteX103" fmla="*/ 3061945 w 3557714"/>
              <a:gd name="connsiteY103" fmla="*/ 428625 h 5811774"/>
              <a:gd name="connsiteX104" fmla="*/ 3014320 w 3557714"/>
              <a:gd name="connsiteY104" fmla="*/ 371475 h 5811774"/>
              <a:gd name="connsiteX105" fmla="*/ 2976220 w 3557714"/>
              <a:gd name="connsiteY105" fmla="*/ 323850 h 5811774"/>
              <a:gd name="connsiteX106" fmla="*/ 2823820 w 3557714"/>
              <a:gd name="connsiteY106" fmla="*/ 314325 h 5811774"/>
              <a:gd name="connsiteX107" fmla="*/ 2795245 w 3557714"/>
              <a:gd name="connsiteY107" fmla="*/ 295275 h 5811774"/>
              <a:gd name="connsiteX108" fmla="*/ 2747620 w 3557714"/>
              <a:gd name="connsiteY108" fmla="*/ 247650 h 5811774"/>
              <a:gd name="connsiteX109" fmla="*/ 2740990 w 3557714"/>
              <a:gd name="connsiteY109" fmla="*/ 183185 h 5811774"/>
              <a:gd name="connsiteX110" fmla="*/ 2729256 w 3557714"/>
              <a:gd name="connsiteY110" fmla="*/ 145085 h 5811774"/>
              <a:gd name="connsiteX111" fmla="*/ 2669210 w 3557714"/>
              <a:gd name="connsiteY111" fmla="*/ 73305 h 5811774"/>
              <a:gd name="connsiteX112" fmla="*/ 2614270 w 3557714"/>
              <a:gd name="connsiteY112" fmla="*/ 19050 h 5811774"/>
              <a:gd name="connsiteX113" fmla="*/ 2585695 w 3557714"/>
              <a:gd name="connsiteY113" fmla="*/ 9525 h 5811774"/>
              <a:gd name="connsiteX114" fmla="*/ 2290420 w 3557714"/>
              <a:gd name="connsiteY114" fmla="*/ 0 h 5811774"/>
              <a:gd name="connsiteX115" fmla="*/ 2233270 w 3557714"/>
              <a:gd name="connsiteY115" fmla="*/ 9525 h 5811774"/>
              <a:gd name="connsiteX0" fmla="*/ 0 w 3557714"/>
              <a:gd name="connsiteY0" fmla="*/ 5811774 h 5811774"/>
              <a:gd name="connsiteX1" fmla="*/ 185395 w 3557714"/>
              <a:gd name="connsiteY1" fmla="*/ 5802249 h 5811774"/>
              <a:gd name="connsiteX2" fmla="*/ 242545 w 3557714"/>
              <a:gd name="connsiteY2" fmla="*/ 5795619 h 5811774"/>
              <a:gd name="connsiteX3" fmla="*/ 285064 w 3557714"/>
              <a:gd name="connsiteY3" fmla="*/ 5759729 h 5811774"/>
              <a:gd name="connsiteX4" fmla="*/ 309220 w 3557714"/>
              <a:gd name="connsiteY4" fmla="*/ 5724525 h 5811774"/>
              <a:gd name="connsiteX5" fmla="*/ 337110 w 3557714"/>
              <a:gd name="connsiteY5" fmla="*/ 5690845 h 5811774"/>
              <a:gd name="connsiteX6" fmla="*/ 365685 w 3557714"/>
              <a:gd name="connsiteY6" fmla="*/ 5649850 h 5811774"/>
              <a:gd name="connsiteX7" fmla="*/ 411099 w 3557714"/>
              <a:gd name="connsiteY7" fmla="*/ 5576544 h 5811774"/>
              <a:gd name="connsiteX8" fmla="*/ 425044 w 3557714"/>
              <a:gd name="connsiteY8" fmla="*/ 5537758 h 5811774"/>
              <a:gd name="connsiteX9" fmla="*/ 489510 w 3557714"/>
              <a:gd name="connsiteY9" fmla="*/ 5485028 h 5811774"/>
              <a:gd name="connsiteX10" fmla="*/ 528295 w 3557714"/>
              <a:gd name="connsiteY10" fmla="*/ 5505450 h 5811774"/>
              <a:gd name="connsiteX11" fmla="*/ 556870 w 3557714"/>
              <a:gd name="connsiteY11" fmla="*/ 5495925 h 5811774"/>
              <a:gd name="connsiteX12" fmla="*/ 718795 w 3557714"/>
              <a:gd name="connsiteY12" fmla="*/ 5486400 h 5811774"/>
              <a:gd name="connsiteX13" fmla="*/ 747370 w 3557714"/>
              <a:gd name="connsiteY13" fmla="*/ 5467350 h 5811774"/>
              <a:gd name="connsiteX14" fmla="*/ 799415 w 3557714"/>
              <a:gd name="connsiteY14" fmla="*/ 5411724 h 5811774"/>
              <a:gd name="connsiteX15" fmla="*/ 842620 w 3557714"/>
              <a:gd name="connsiteY15" fmla="*/ 5402199 h 5811774"/>
              <a:gd name="connsiteX16" fmla="*/ 861670 w 3557714"/>
              <a:gd name="connsiteY16" fmla="*/ 5388254 h 5811774"/>
              <a:gd name="connsiteX17" fmla="*/ 1203046 w 3557714"/>
              <a:gd name="connsiteY17" fmla="*/ 5355260 h 5811774"/>
              <a:gd name="connsiteX18" fmla="*/ 1201675 w 3557714"/>
              <a:gd name="connsiteY18" fmla="*/ 5321580 h 5811774"/>
              <a:gd name="connsiteX19" fmla="*/ 1242670 w 3557714"/>
              <a:gd name="connsiteY19" fmla="*/ 5314950 h 5811774"/>
              <a:gd name="connsiteX20" fmla="*/ 1299820 w 3557714"/>
              <a:gd name="connsiteY20" fmla="*/ 5267325 h 5811774"/>
              <a:gd name="connsiteX21" fmla="*/ 1308660 w 3557714"/>
              <a:gd name="connsiteY21" fmla="*/ 5235854 h 5811774"/>
              <a:gd name="connsiteX22" fmla="*/ 1334338 w 3557714"/>
              <a:gd name="connsiteY22" fmla="*/ 5180914 h 5811774"/>
              <a:gd name="connsiteX23" fmla="*/ 1395069 w 3557714"/>
              <a:gd name="connsiteY23" fmla="*/ 5123078 h 5811774"/>
              <a:gd name="connsiteX24" fmla="*/ 1490320 w 3557714"/>
              <a:gd name="connsiteY24" fmla="*/ 5094504 h 5811774"/>
              <a:gd name="connsiteX25" fmla="*/ 1875739 w 3557714"/>
              <a:gd name="connsiteY25" fmla="*/ 5237911 h 5811774"/>
              <a:gd name="connsiteX26" fmla="*/ 1918945 w 3557714"/>
              <a:gd name="connsiteY26" fmla="*/ 5232806 h 5811774"/>
              <a:gd name="connsiteX27" fmla="*/ 2686355 w 3557714"/>
              <a:gd name="connsiteY27" fmla="*/ 5237911 h 5811774"/>
              <a:gd name="connsiteX28" fmla="*/ 2995270 w 3557714"/>
              <a:gd name="connsiteY28" fmla="*/ 5105400 h 5811774"/>
              <a:gd name="connsiteX29" fmla="*/ 3218765 w 3557714"/>
              <a:gd name="connsiteY29" fmla="*/ 5054880 h 5811774"/>
              <a:gd name="connsiteX30" fmla="*/ 3237814 w 3557714"/>
              <a:gd name="connsiteY30" fmla="*/ 4990414 h 5811774"/>
              <a:gd name="connsiteX31" fmla="*/ 3261970 w 3557714"/>
              <a:gd name="connsiteY31" fmla="*/ 4953000 h 5811774"/>
              <a:gd name="connsiteX32" fmla="*/ 3323540 w 3557714"/>
              <a:gd name="connsiteY32" fmla="*/ 4892268 h 5811774"/>
              <a:gd name="connsiteX33" fmla="*/ 3344800 w 3557714"/>
              <a:gd name="connsiteY33" fmla="*/ 4865903 h 5811774"/>
              <a:gd name="connsiteX34" fmla="*/ 3351429 w 3557714"/>
              <a:gd name="connsiteY34" fmla="*/ 4863693 h 5811774"/>
              <a:gd name="connsiteX35" fmla="*/ 3389529 w 3557714"/>
              <a:gd name="connsiteY35" fmla="*/ 4830014 h 5811774"/>
              <a:gd name="connsiteX36" fmla="*/ 3430525 w 3557714"/>
              <a:gd name="connsiteY36" fmla="*/ 4816068 h 5811774"/>
              <a:gd name="connsiteX37" fmla="*/ 3471520 w 3557714"/>
              <a:gd name="connsiteY37" fmla="*/ 4800600 h 5811774"/>
              <a:gd name="connsiteX38" fmla="*/ 3481045 w 3557714"/>
              <a:gd name="connsiteY38" fmla="*/ 4772025 h 5811774"/>
              <a:gd name="connsiteX39" fmla="*/ 3490570 w 3557714"/>
              <a:gd name="connsiteY39" fmla="*/ 4733925 h 5811774"/>
              <a:gd name="connsiteX40" fmla="*/ 3519145 w 3557714"/>
              <a:gd name="connsiteY40" fmla="*/ 4714875 h 5811774"/>
              <a:gd name="connsiteX41" fmla="*/ 3519145 w 3557714"/>
              <a:gd name="connsiteY41" fmla="*/ 4543425 h 5811774"/>
              <a:gd name="connsiteX42" fmla="*/ 3509620 w 3557714"/>
              <a:gd name="connsiteY42" fmla="*/ 4429125 h 5811774"/>
              <a:gd name="connsiteX43" fmla="*/ 3518307 w 3557714"/>
              <a:gd name="connsiteY43" fmla="*/ 4317035 h 5811774"/>
              <a:gd name="connsiteX44" fmla="*/ 3508782 w 3557714"/>
              <a:gd name="connsiteY44" fmla="*/ 4244568 h 5811774"/>
              <a:gd name="connsiteX45" fmla="*/ 3467786 w 3557714"/>
              <a:gd name="connsiteY45" fmla="*/ 4035705 h 5811774"/>
              <a:gd name="connsiteX46" fmla="*/ 3424581 w 3557714"/>
              <a:gd name="connsiteY46" fmla="*/ 3961714 h 5811774"/>
              <a:gd name="connsiteX47" fmla="*/ 3393796 w 3557714"/>
              <a:gd name="connsiteY47" fmla="*/ 3904564 h 5811774"/>
              <a:gd name="connsiteX48" fmla="*/ 3369641 w 3557714"/>
              <a:gd name="connsiteY48" fmla="*/ 3867150 h 5811774"/>
              <a:gd name="connsiteX49" fmla="*/ 3352800 w 3557714"/>
              <a:gd name="connsiteY49" fmla="*/ 3792474 h 5811774"/>
              <a:gd name="connsiteX50" fmla="*/ 3328645 w 3557714"/>
              <a:gd name="connsiteY50" fmla="*/ 3701644 h 5811774"/>
              <a:gd name="connsiteX51" fmla="*/ 3309595 w 3557714"/>
              <a:gd name="connsiteY51" fmla="*/ 3619500 h 5811774"/>
              <a:gd name="connsiteX52" fmla="*/ 3290545 w 3557714"/>
              <a:gd name="connsiteY52" fmla="*/ 3514725 h 5811774"/>
              <a:gd name="connsiteX53" fmla="*/ 3281020 w 3557714"/>
              <a:gd name="connsiteY53" fmla="*/ 3486150 h 5811774"/>
              <a:gd name="connsiteX54" fmla="*/ 3261970 w 3557714"/>
              <a:gd name="connsiteY54" fmla="*/ 3419475 h 5811774"/>
              <a:gd name="connsiteX55" fmla="*/ 3245816 w 3557714"/>
              <a:gd name="connsiteY55" fmla="*/ 3325749 h 5811774"/>
              <a:gd name="connsiteX56" fmla="*/ 3256026 w 3557714"/>
              <a:gd name="connsiteY56" fmla="*/ 3275228 h 5811774"/>
              <a:gd name="connsiteX57" fmla="*/ 3250921 w 3557714"/>
              <a:gd name="connsiteY57" fmla="*/ 3204134 h 5811774"/>
              <a:gd name="connsiteX58" fmla="*/ 3214345 w 3557714"/>
              <a:gd name="connsiteY58" fmla="*/ 3162300 h 5811774"/>
              <a:gd name="connsiteX59" fmla="*/ 3185770 w 3557714"/>
              <a:gd name="connsiteY59" fmla="*/ 3143250 h 5811774"/>
              <a:gd name="connsiteX60" fmla="*/ 3157195 w 3557714"/>
              <a:gd name="connsiteY60" fmla="*/ 3114675 h 5811774"/>
              <a:gd name="connsiteX61" fmla="*/ 3138145 w 3557714"/>
              <a:gd name="connsiteY61" fmla="*/ 3057525 h 5811774"/>
              <a:gd name="connsiteX62" fmla="*/ 3097149 w 3557714"/>
              <a:gd name="connsiteY62" fmla="*/ 2971800 h 5811774"/>
              <a:gd name="connsiteX63" fmla="*/ 3108884 w 3557714"/>
              <a:gd name="connsiteY63" fmla="*/ 2754934 h 5811774"/>
              <a:gd name="connsiteX64" fmla="*/ 3147670 w 3557714"/>
              <a:gd name="connsiteY64" fmla="*/ 2724150 h 5811774"/>
              <a:gd name="connsiteX65" fmla="*/ 3195295 w 3557714"/>
              <a:gd name="connsiteY65" fmla="*/ 2667000 h 5811774"/>
              <a:gd name="connsiteX66" fmla="*/ 3233395 w 3557714"/>
              <a:gd name="connsiteY66" fmla="*/ 2638425 h 5811774"/>
              <a:gd name="connsiteX67" fmla="*/ 3261970 w 3557714"/>
              <a:gd name="connsiteY67" fmla="*/ 2581275 h 5811774"/>
              <a:gd name="connsiteX68" fmla="*/ 3213659 w 3557714"/>
              <a:gd name="connsiteY68" fmla="*/ 2367306 h 5811774"/>
              <a:gd name="connsiteX69" fmla="*/ 3182874 w 3557714"/>
              <a:gd name="connsiteY69" fmla="*/ 2310841 h 5811774"/>
              <a:gd name="connsiteX70" fmla="*/ 3173350 w 3557714"/>
              <a:gd name="connsiteY70" fmla="*/ 2260321 h 5811774"/>
              <a:gd name="connsiteX71" fmla="*/ 3204820 w 3557714"/>
              <a:gd name="connsiteY71" fmla="*/ 2171700 h 5811774"/>
              <a:gd name="connsiteX72" fmla="*/ 3214345 w 3557714"/>
              <a:gd name="connsiteY72" fmla="*/ 2143125 h 5811774"/>
              <a:gd name="connsiteX73" fmla="*/ 3242920 w 3557714"/>
              <a:gd name="connsiteY73" fmla="*/ 2124075 h 5811774"/>
              <a:gd name="connsiteX74" fmla="*/ 3261970 w 3557714"/>
              <a:gd name="connsiteY74" fmla="*/ 2095500 h 5811774"/>
              <a:gd name="connsiteX75" fmla="*/ 3290545 w 3557714"/>
              <a:gd name="connsiteY75" fmla="*/ 2076450 h 5811774"/>
              <a:gd name="connsiteX76" fmla="*/ 3300070 w 3557714"/>
              <a:gd name="connsiteY76" fmla="*/ 2047875 h 5811774"/>
              <a:gd name="connsiteX77" fmla="*/ 3319120 w 3557714"/>
              <a:gd name="connsiteY77" fmla="*/ 2019300 h 5811774"/>
              <a:gd name="connsiteX78" fmla="*/ 3328645 w 3557714"/>
              <a:gd name="connsiteY78" fmla="*/ 1990725 h 5811774"/>
              <a:gd name="connsiteX79" fmla="*/ 3376270 w 3557714"/>
              <a:gd name="connsiteY79" fmla="*/ 1933575 h 5811774"/>
              <a:gd name="connsiteX80" fmla="*/ 3385795 w 3557714"/>
              <a:gd name="connsiteY80" fmla="*/ 1905000 h 5811774"/>
              <a:gd name="connsiteX81" fmla="*/ 3414370 w 3557714"/>
              <a:gd name="connsiteY81" fmla="*/ 1885950 h 5811774"/>
              <a:gd name="connsiteX82" fmla="*/ 3433420 w 3557714"/>
              <a:gd name="connsiteY82" fmla="*/ 1857375 h 5811774"/>
              <a:gd name="connsiteX83" fmla="*/ 3452470 w 3557714"/>
              <a:gd name="connsiteY83" fmla="*/ 1743075 h 5811774"/>
              <a:gd name="connsiteX84" fmla="*/ 3471520 w 3557714"/>
              <a:gd name="connsiteY84" fmla="*/ 1666875 h 5811774"/>
              <a:gd name="connsiteX85" fmla="*/ 3490570 w 3557714"/>
              <a:gd name="connsiteY85" fmla="*/ 1600200 h 5811774"/>
              <a:gd name="connsiteX86" fmla="*/ 3553511 w 3557714"/>
              <a:gd name="connsiteY86" fmla="*/ 1423645 h 5811774"/>
              <a:gd name="connsiteX87" fmla="*/ 3533776 w 3557714"/>
              <a:gd name="connsiteY87" fmla="*/ 1519428 h 5811774"/>
              <a:gd name="connsiteX88" fmla="*/ 3557245 w 3557714"/>
              <a:gd name="connsiteY88" fmla="*/ 1352550 h 5811774"/>
              <a:gd name="connsiteX89" fmla="*/ 3547720 w 3557714"/>
              <a:gd name="connsiteY89" fmla="*/ 1238250 h 5811774"/>
              <a:gd name="connsiteX90" fmla="*/ 3538195 w 3557714"/>
              <a:gd name="connsiteY90" fmla="*/ 1209675 h 5811774"/>
              <a:gd name="connsiteX91" fmla="*/ 3452470 w 3557714"/>
              <a:gd name="connsiteY91" fmla="*/ 1104900 h 5811774"/>
              <a:gd name="connsiteX92" fmla="*/ 3423895 w 3557714"/>
              <a:gd name="connsiteY92" fmla="*/ 1047750 h 5811774"/>
              <a:gd name="connsiteX93" fmla="*/ 3385795 w 3557714"/>
              <a:gd name="connsiteY93" fmla="*/ 971550 h 5811774"/>
              <a:gd name="connsiteX94" fmla="*/ 3347009 w 3557714"/>
              <a:gd name="connsiteY94" fmla="*/ 857250 h 5811774"/>
              <a:gd name="connsiteX95" fmla="*/ 3308909 w 3557714"/>
              <a:gd name="connsiteY95" fmla="*/ 786156 h 5811774"/>
              <a:gd name="connsiteX96" fmla="*/ 3281020 w 3557714"/>
              <a:gd name="connsiteY96" fmla="*/ 714375 h 5811774"/>
              <a:gd name="connsiteX97" fmla="*/ 3252445 w 3557714"/>
              <a:gd name="connsiteY97" fmla="*/ 685800 h 5811774"/>
              <a:gd name="connsiteX98" fmla="*/ 3223870 w 3557714"/>
              <a:gd name="connsiteY98" fmla="*/ 647700 h 5811774"/>
              <a:gd name="connsiteX99" fmla="*/ 3185770 w 3557714"/>
              <a:gd name="connsiteY99" fmla="*/ 590550 h 5811774"/>
              <a:gd name="connsiteX100" fmla="*/ 3166720 w 3557714"/>
              <a:gd name="connsiteY100" fmla="*/ 561975 h 5811774"/>
              <a:gd name="connsiteX101" fmla="*/ 3109570 w 3557714"/>
              <a:gd name="connsiteY101" fmla="*/ 504825 h 5811774"/>
              <a:gd name="connsiteX102" fmla="*/ 3071470 w 3557714"/>
              <a:gd name="connsiteY102" fmla="*/ 457200 h 5811774"/>
              <a:gd name="connsiteX103" fmla="*/ 3061945 w 3557714"/>
              <a:gd name="connsiteY103" fmla="*/ 428625 h 5811774"/>
              <a:gd name="connsiteX104" fmla="*/ 3014320 w 3557714"/>
              <a:gd name="connsiteY104" fmla="*/ 371475 h 5811774"/>
              <a:gd name="connsiteX105" fmla="*/ 2976220 w 3557714"/>
              <a:gd name="connsiteY105" fmla="*/ 323850 h 5811774"/>
              <a:gd name="connsiteX106" fmla="*/ 2823820 w 3557714"/>
              <a:gd name="connsiteY106" fmla="*/ 314325 h 5811774"/>
              <a:gd name="connsiteX107" fmla="*/ 2795245 w 3557714"/>
              <a:gd name="connsiteY107" fmla="*/ 295275 h 5811774"/>
              <a:gd name="connsiteX108" fmla="*/ 2747620 w 3557714"/>
              <a:gd name="connsiteY108" fmla="*/ 247650 h 5811774"/>
              <a:gd name="connsiteX109" fmla="*/ 2740990 w 3557714"/>
              <a:gd name="connsiteY109" fmla="*/ 183185 h 5811774"/>
              <a:gd name="connsiteX110" fmla="*/ 2729256 w 3557714"/>
              <a:gd name="connsiteY110" fmla="*/ 145085 h 5811774"/>
              <a:gd name="connsiteX111" fmla="*/ 2669210 w 3557714"/>
              <a:gd name="connsiteY111" fmla="*/ 73305 h 5811774"/>
              <a:gd name="connsiteX112" fmla="*/ 2614270 w 3557714"/>
              <a:gd name="connsiteY112" fmla="*/ 19050 h 5811774"/>
              <a:gd name="connsiteX113" fmla="*/ 2585695 w 3557714"/>
              <a:gd name="connsiteY113" fmla="*/ 9525 h 5811774"/>
              <a:gd name="connsiteX114" fmla="*/ 2290420 w 3557714"/>
              <a:gd name="connsiteY114" fmla="*/ 0 h 5811774"/>
              <a:gd name="connsiteX115" fmla="*/ 2233270 w 3557714"/>
              <a:gd name="connsiteY115" fmla="*/ 9525 h 5811774"/>
              <a:gd name="connsiteX0" fmla="*/ 0 w 3557714"/>
              <a:gd name="connsiteY0" fmla="*/ 5811774 h 5811774"/>
              <a:gd name="connsiteX1" fmla="*/ 185395 w 3557714"/>
              <a:gd name="connsiteY1" fmla="*/ 5802249 h 5811774"/>
              <a:gd name="connsiteX2" fmla="*/ 242545 w 3557714"/>
              <a:gd name="connsiteY2" fmla="*/ 5795619 h 5811774"/>
              <a:gd name="connsiteX3" fmla="*/ 285064 w 3557714"/>
              <a:gd name="connsiteY3" fmla="*/ 5759729 h 5811774"/>
              <a:gd name="connsiteX4" fmla="*/ 309220 w 3557714"/>
              <a:gd name="connsiteY4" fmla="*/ 5724525 h 5811774"/>
              <a:gd name="connsiteX5" fmla="*/ 337110 w 3557714"/>
              <a:gd name="connsiteY5" fmla="*/ 5690845 h 5811774"/>
              <a:gd name="connsiteX6" fmla="*/ 365685 w 3557714"/>
              <a:gd name="connsiteY6" fmla="*/ 5649850 h 5811774"/>
              <a:gd name="connsiteX7" fmla="*/ 411099 w 3557714"/>
              <a:gd name="connsiteY7" fmla="*/ 5576544 h 5811774"/>
              <a:gd name="connsiteX8" fmla="*/ 425044 w 3557714"/>
              <a:gd name="connsiteY8" fmla="*/ 5537758 h 5811774"/>
              <a:gd name="connsiteX9" fmla="*/ 489510 w 3557714"/>
              <a:gd name="connsiteY9" fmla="*/ 5485028 h 5811774"/>
              <a:gd name="connsiteX10" fmla="*/ 528295 w 3557714"/>
              <a:gd name="connsiteY10" fmla="*/ 5505450 h 5811774"/>
              <a:gd name="connsiteX11" fmla="*/ 556870 w 3557714"/>
              <a:gd name="connsiteY11" fmla="*/ 5495925 h 5811774"/>
              <a:gd name="connsiteX12" fmla="*/ 718795 w 3557714"/>
              <a:gd name="connsiteY12" fmla="*/ 5486400 h 5811774"/>
              <a:gd name="connsiteX13" fmla="*/ 747370 w 3557714"/>
              <a:gd name="connsiteY13" fmla="*/ 5467350 h 5811774"/>
              <a:gd name="connsiteX14" fmla="*/ 799415 w 3557714"/>
              <a:gd name="connsiteY14" fmla="*/ 5411724 h 5811774"/>
              <a:gd name="connsiteX15" fmla="*/ 842620 w 3557714"/>
              <a:gd name="connsiteY15" fmla="*/ 5402199 h 5811774"/>
              <a:gd name="connsiteX16" fmla="*/ 861670 w 3557714"/>
              <a:gd name="connsiteY16" fmla="*/ 5388254 h 5811774"/>
              <a:gd name="connsiteX17" fmla="*/ 1203046 w 3557714"/>
              <a:gd name="connsiteY17" fmla="*/ 5355260 h 5811774"/>
              <a:gd name="connsiteX18" fmla="*/ 1201675 w 3557714"/>
              <a:gd name="connsiteY18" fmla="*/ 5321580 h 5811774"/>
              <a:gd name="connsiteX19" fmla="*/ 1242670 w 3557714"/>
              <a:gd name="connsiteY19" fmla="*/ 5314950 h 5811774"/>
              <a:gd name="connsiteX20" fmla="*/ 1299820 w 3557714"/>
              <a:gd name="connsiteY20" fmla="*/ 5267325 h 5811774"/>
              <a:gd name="connsiteX21" fmla="*/ 1308660 w 3557714"/>
              <a:gd name="connsiteY21" fmla="*/ 5235854 h 5811774"/>
              <a:gd name="connsiteX22" fmla="*/ 1334338 w 3557714"/>
              <a:gd name="connsiteY22" fmla="*/ 5180914 h 5811774"/>
              <a:gd name="connsiteX23" fmla="*/ 1395069 w 3557714"/>
              <a:gd name="connsiteY23" fmla="*/ 5123078 h 5811774"/>
              <a:gd name="connsiteX24" fmla="*/ 1490320 w 3557714"/>
              <a:gd name="connsiteY24" fmla="*/ 5094504 h 5811774"/>
              <a:gd name="connsiteX25" fmla="*/ 1875739 w 3557714"/>
              <a:gd name="connsiteY25" fmla="*/ 5237911 h 5811774"/>
              <a:gd name="connsiteX26" fmla="*/ 1918945 w 3557714"/>
              <a:gd name="connsiteY26" fmla="*/ 5232806 h 5811774"/>
              <a:gd name="connsiteX27" fmla="*/ 2686355 w 3557714"/>
              <a:gd name="connsiteY27" fmla="*/ 5237911 h 5811774"/>
              <a:gd name="connsiteX28" fmla="*/ 2995270 w 3557714"/>
              <a:gd name="connsiteY28" fmla="*/ 5105400 h 5811774"/>
              <a:gd name="connsiteX29" fmla="*/ 3233396 w 3557714"/>
              <a:gd name="connsiteY29" fmla="*/ 5047564 h 5811774"/>
              <a:gd name="connsiteX30" fmla="*/ 3237814 w 3557714"/>
              <a:gd name="connsiteY30" fmla="*/ 4990414 h 5811774"/>
              <a:gd name="connsiteX31" fmla="*/ 3261970 w 3557714"/>
              <a:gd name="connsiteY31" fmla="*/ 4953000 h 5811774"/>
              <a:gd name="connsiteX32" fmla="*/ 3323540 w 3557714"/>
              <a:gd name="connsiteY32" fmla="*/ 4892268 h 5811774"/>
              <a:gd name="connsiteX33" fmla="*/ 3344800 w 3557714"/>
              <a:gd name="connsiteY33" fmla="*/ 4865903 h 5811774"/>
              <a:gd name="connsiteX34" fmla="*/ 3351429 w 3557714"/>
              <a:gd name="connsiteY34" fmla="*/ 4863693 h 5811774"/>
              <a:gd name="connsiteX35" fmla="*/ 3389529 w 3557714"/>
              <a:gd name="connsiteY35" fmla="*/ 4830014 h 5811774"/>
              <a:gd name="connsiteX36" fmla="*/ 3430525 w 3557714"/>
              <a:gd name="connsiteY36" fmla="*/ 4816068 h 5811774"/>
              <a:gd name="connsiteX37" fmla="*/ 3471520 w 3557714"/>
              <a:gd name="connsiteY37" fmla="*/ 4800600 h 5811774"/>
              <a:gd name="connsiteX38" fmla="*/ 3481045 w 3557714"/>
              <a:gd name="connsiteY38" fmla="*/ 4772025 h 5811774"/>
              <a:gd name="connsiteX39" fmla="*/ 3490570 w 3557714"/>
              <a:gd name="connsiteY39" fmla="*/ 4733925 h 5811774"/>
              <a:gd name="connsiteX40" fmla="*/ 3519145 w 3557714"/>
              <a:gd name="connsiteY40" fmla="*/ 4714875 h 5811774"/>
              <a:gd name="connsiteX41" fmla="*/ 3519145 w 3557714"/>
              <a:gd name="connsiteY41" fmla="*/ 4543425 h 5811774"/>
              <a:gd name="connsiteX42" fmla="*/ 3509620 w 3557714"/>
              <a:gd name="connsiteY42" fmla="*/ 4429125 h 5811774"/>
              <a:gd name="connsiteX43" fmla="*/ 3518307 w 3557714"/>
              <a:gd name="connsiteY43" fmla="*/ 4317035 h 5811774"/>
              <a:gd name="connsiteX44" fmla="*/ 3508782 w 3557714"/>
              <a:gd name="connsiteY44" fmla="*/ 4244568 h 5811774"/>
              <a:gd name="connsiteX45" fmla="*/ 3467786 w 3557714"/>
              <a:gd name="connsiteY45" fmla="*/ 4035705 h 5811774"/>
              <a:gd name="connsiteX46" fmla="*/ 3424581 w 3557714"/>
              <a:gd name="connsiteY46" fmla="*/ 3961714 h 5811774"/>
              <a:gd name="connsiteX47" fmla="*/ 3393796 w 3557714"/>
              <a:gd name="connsiteY47" fmla="*/ 3904564 h 5811774"/>
              <a:gd name="connsiteX48" fmla="*/ 3369641 w 3557714"/>
              <a:gd name="connsiteY48" fmla="*/ 3867150 h 5811774"/>
              <a:gd name="connsiteX49" fmla="*/ 3352800 w 3557714"/>
              <a:gd name="connsiteY49" fmla="*/ 3792474 h 5811774"/>
              <a:gd name="connsiteX50" fmla="*/ 3328645 w 3557714"/>
              <a:gd name="connsiteY50" fmla="*/ 3701644 h 5811774"/>
              <a:gd name="connsiteX51" fmla="*/ 3309595 w 3557714"/>
              <a:gd name="connsiteY51" fmla="*/ 3619500 h 5811774"/>
              <a:gd name="connsiteX52" fmla="*/ 3290545 w 3557714"/>
              <a:gd name="connsiteY52" fmla="*/ 3514725 h 5811774"/>
              <a:gd name="connsiteX53" fmla="*/ 3281020 w 3557714"/>
              <a:gd name="connsiteY53" fmla="*/ 3486150 h 5811774"/>
              <a:gd name="connsiteX54" fmla="*/ 3261970 w 3557714"/>
              <a:gd name="connsiteY54" fmla="*/ 3419475 h 5811774"/>
              <a:gd name="connsiteX55" fmla="*/ 3245816 w 3557714"/>
              <a:gd name="connsiteY55" fmla="*/ 3325749 h 5811774"/>
              <a:gd name="connsiteX56" fmla="*/ 3256026 w 3557714"/>
              <a:gd name="connsiteY56" fmla="*/ 3275228 h 5811774"/>
              <a:gd name="connsiteX57" fmla="*/ 3250921 w 3557714"/>
              <a:gd name="connsiteY57" fmla="*/ 3204134 h 5811774"/>
              <a:gd name="connsiteX58" fmla="*/ 3214345 w 3557714"/>
              <a:gd name="connsiteY58" fmla="*/ 3162300 h 5811774"/>
              <a:gd name="connsiteX59" fmla="*/ 3185770 w 3557714"/>
              <a:gd name="connsiteY59" fmla="*/ 3143250 h 5811774"/>
              <a:gd name="connsiteX60" fmla="*/ 3157195 w 3557714"/>
              <a:gd name="connsiteY60" fmla="*/ 3114675 h 5811774"/>
              <a:gd name="connsiteX61" fmla="*/ 3138145 w 3557714"/>
              <a:gd name="connsiteY61" fmla="*/ 3057525 h 5811774"/>
              <a:gd name="connsiteX62" fmla="*/ 3097149 w 3557714"/>
              <a:gd name="connsiteY62" fmla="*/ 2971800 h 5811774"/>
              <a:gd name="connsiteX63" fmla="*/ 3108884 w 3557714"/>
              <a:gd name="connsiteY63" fmla="*/ 2754934 h 5811774"/>
              <a:gd name="connsiteX64" fmla="*/ 3147670 w 3557714"/>
              <a:gd name="connsiteY64" fmla="*/ 2724150 h 5811774"/>
              <a:gd name="connsiteX65" fmla="*/ 3195295 w 3557714"/>
              <a:gd name="connsiteY65" fmla="*/ 2667000 h 5811774"/>
              <a:gd name="connsiteX66" fmla="*/ 3233395 w 3557714"/>
              <a:gd name="connsiteY66" fmla="*/ 2638425 h 5811774"/>
              <a:gd name="connsiteX67" fmla="*/ 3261970 w 3557714"/>
              <a:gd name="connsiteY67" fmla="*/ 2581275 h 5811774"/>
              <a:gd name="connsiteX68" fmla="*/ 3213659 w 3557714"/>
              <a:gd name="connsiteY68" fmla="*/ 2367306 h 5811774"/>
              <a:gd name="connsiteX69" fmla="*/ 3182874 w 3557714"/>
              <a:gd name="connsiteY69" fmla="*/ 2310841 h 5811774"/>
              <a:gd name="connsiteX70" fmla="*/ 3173350 w 3557714"/>
              <a:gd name="connsiteY70" fmla="*/ 2260321 h 5811774"/>
              <a:gd name="connsiteX71" fmla="*/ 3204820 w 3557714"/>
              <a:gd name="connsiteY71" fmla="*/ 2171700 h 5811774"/>
              <a:gd name="connsiteX72" fmla="*/ 3214345 w 3557714"/>
              <a:gd name="connsiteY72" fmla="*/ 2143125 h 5811774"/>
              <a:gd name="connsiteX73" fmla="*/ 3242920 w 3557714"/>
              <a:gd name="connsiteY73" fmla="*/ 2124075 h 5811774"/>
              <a:gd name="connsiteX74" fmla="*/ 3261970 w 3557714"/>
              <a:gd name="connsiteY74" fmla="*/ 2095500 h 5811774"/>
              <a:gd name="connsiteX75" fmla="*/ 3290545 w 3557714"/>
              <a:gd name="connsiteY75" fmla="*/ 2076450 h 5811774"/>
              <a:gd name="connsiteX76" fmla="*/ 3300070 w 3557714"/>
              <a:gd name="connsiteY76" fmla="*/ 2047875 h 5811774"/>
              <a:gd name="connsiteX77" fmla="*/ 3319120 w 3557714"/>
              <a:gd name="connsiteY77" fmla="*/ 2019300 h 5811774"/>
              <a:gd name="connsiteX78" fmla="*/ 3328645 w 3557714"/>
              <a:gd name="connsiteY78" fmla="*/ 1990725 h 5811774"/>
              <a:gd name="connsiteX79" fmla="*/ 3376270 w 3557714"/>
              <a:gd name="connsiteY79" fmla="*/ 1933575 h 5811774"/>
              <a:gd name="connsiteX80" fmla="*/ 3385795 w 3557714"/>
              <a:gd name="connsiteY80" fmla="*/ 1905000 h 5811774"/>
              <a:gd name="connsiteX81" fmla="*/ 3414370 w 3557714"/>
              <a:gd name="connsiteY81" fmla="*/ 1885950 h 5811774"/>
              <a:gd name="connsiteX82" fmla="*/ 3433420 w 3557714"/>
              <a:gd name="connsiteY82" fmla="*/ 1857375 h 5811774"/>
              <a:gd name="connsiteX83" fmla="*/ 3452470 w 3557714"/>
              <a:gd name="connsiteY83" fmla="*/ 1743075 h 5811774"/>
              <a:gd name="connsiteX84" fmla="*/ 3471520 w 3557714"/>
              <a:gd name="connsiteY84" fmla="*/ 1666875 h 5811774"/>
              <a:gd name="connsiteX85" fmla="*/ 3490570 w 3557714"/>
              <a:gd name="connsiteY85" fmla="*/ 1600200 h 5811774"/>
              <a:gd name="connsiteX86" fmla="*/ 3553511 w 3557714"/>
              <a:gd name="connsiteY86" fmla="*/ 1423645 h 5811774"/>
              <a:gd name="connsiteX87" fmla="*/ 3533776 w 3557714"/>
              <a:gd name="connsiteY87" fmla="*/ 1519428 h 5811774"/>
              <a:gd name="connsiteX88" fmla="*/ 3557245 w 3557714"/>
              <a:gd name="connsiteY88" fmla="*/ 1352550 h 5811774"/>
              <a:gd name="connsiteX89" fmla="*/ 3547720 w 3557714"/>
              <a:gd name="connsiteY89" fmla="*/ 1238250 h 5811774"/>
              <a:gd name="connsiteX90" fmla="*/ 3538195 w 3557714"/>
              <a:gd name="connsiteY90" fmla="*/ 1209675 h 5811774"/>
              <a:gd name="connsiteX91" fmla="*/ 3452470 w 3557714"/>
              <a:gd name="connsiteY91" fmla="*/ 1104900 h 5811774"/>
              <a:gd name="connsiteX92" fmla="*/ 3423895 w 3557714"/>
              <a:gd name="connsiteY92" fmla="*/ 1047750 h 5811774"/>
              <a:gd name="connsiteX93" fmla="*/ 3385795 w 3557714"/>
              <a:gd name="connsiteY93" fmla="*/ 971550 h 5811774"/>
              <a:gd name="connsiteX94" fmla="*/ 3347009 w 3557714"/>
              <a:gd name="connsiteY94" fmla="*/ 857250 h 5811774"/>
              <a:gd name="connsiteX95" fmla="*/ 3308909 w 3557714"/>
              <a:gd name="connsiteY95" fmla="*/ 786156 h 5811774"/>
              <a:gd name="connsiteX96" fmla="*/ 3281020 w 3557714"/>
              <a:gd name="connsiteY96" fmla="*/ 714375 h 5811774"/>
              <a:gd name="connsiteX97" fmla="*/ 3252445 w 3557714"/>
              <a:gd name="connsiteY97" fmla="*/ 685800 h 5811774"/>
              <a:gd name="connsiteX98" fmla="*/ 3223870 w 3557714"/>
              <a:gd name="connsiteY98" fmla="*/ 647700 h 5811774"/>
              <a:gd name="connsiteX99" fmla="*/ 3185770 w 3557714"/>
              <a:gd name="connsiteY99" fmla="*/ 590550 h 5811774"/>
              <a:gd name="connsiteX100" fmla="*/ 3166720 w 3557714"/>
              <a:gd name="connsiteY100" fmla="*/ 561975 h 5811774"/>
              <a:gd name="connsiteX101" fmla="*/ 3109570 w 3557714"/>
              <a:gd name="connsiteY101" fmla="*/ 504825 h 5811774"/>
              <a:gd name="connsiteX102" fmla="*/ 3071470 w 3557714"/>
              <a:gd name="connsiteY102" fmla="*/ 457200 h 5811774"/>
              <a:gd name="connsiteX103" fmla="*/ 3061945 w 3557714"/>
              <a:gd name="connsiteY103" fmla="*/ 428625 h 5811774"/>
              <a:gd name="connsiteX104" fmla="*/ 3014320 w 3557714"/>
              <a:gd name="connsiteY104" fmla="*/ 371475 h 5811774"/>
              <a:gd name="connsiteX105" fmla="*/ 2976220 w 3557714"/>
              <a:gd name="connsiteY105" fmla="*/ 323850 h 5811774"/>
              <a:gd name="connsiteX106" fmla="*/ 2823820 w 3557714"/>
              <a:gd name="connsiteY106" fmla="*/ 314325 h 5811774"/>
              <a:gd name="connsiteX107" fmla="*/ 2795245 w 3557714"/>
              <a:gd name="connsiteY107" fmla="*/ 295275 h 5811774"/>
              <a:gd name="connsiteX108" fmla="*/ 2747620 w 3557714"/>
              <a:gd name="connsiteY108" fmla="*/ 247650 h 5811774"/>
              <a:gd name="connsiteX109" fmla="*/ 2740990 w 3557714"/>
              <a:gd name="connsiteY109" fmla="*/ 183185 h 5811774"/>
              <a:gd name="connsiteX110" fmla="*/ 2729256 w 3557714"/>
              <a:gd name="connsiteY110" fmla="*/ 145085 h 5811774"/>
              <a:gd name="connsiteX111" fmla="*/ 2669210 w 3557714"/>
              <a:gd name="connsiteY111" fmla="*/ 73305 h 5811774"/>
              <a:gd name="connsiteX112" fmla="*/ 2614270 w 3557714"/>
              <a:gd name="connsiteY112" fmla="*/ 19050 h 5811774"/>
              <a:gd name="connsiteX113" fmla="*/ 2585695 w 3557714"/>
              <a:gd name="connsiteY113" fmla="*/ 9525 h 5811774"/>
              <a:gd name="connsiteX114" fmla="*/ 2290420 w 3557714"/>
              <a:gd name="connsiteY114" fmla="*/ 0 h 5811774"/>
              <a:gd name="connsiteX115" fmla="*/ 2233270 w 3557714"/>
              <a:gd name="connsiteY115" fmla="*/ 9525 h 581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557714" h="5811774">
                <a:moveTo>
                  <a:pt x="0" y="5811774"/>
                </a:moveTo>
                <a:lnTo>
                  <a:pt x="185395" y="5802249"/>
                </a:lnTo>
                <a:cubicBezTo>
                  <a:pt x="225819" y="5799557"/>
                  <a:pt x="225934" y="5802706"/>
                  <a:pt x="242545" y="5795619"/>
                </a:cubicBezTo>
                <a:cubicBezTo>
                  <a:pt x="259157" y="5788532"/>
                  <a:pt x="203172" y="5814324"/>
                  <a:pt x="285064" y="5759729"/>
                </a:cubicBezTo>
                <a:cubicBezTo>
                  <a:pt x="288239" y="5740679"/>
                  <a:pt x="300546" y="5736006"/>
                  <a:pt x="309220" y="5724525"/>
                </a:cubicBezTo>
                <a:cubicBezTo>
                  <a:pt x="317894" y="5713044"/>
                  <a:pt x="327699" y="5703291"/>
                  <a:pt x="337110" y="5690845"/>
                </a:cubicBezTo>
                <a:cubicBezTo>
                  <a:pt x="346521" y="5678399"/>
                  <a:pt x="363475" y="5661077"/>
                  <a:pt x="365685" y="5649850"/>
                </a:cubicBezTo>
                <a:cubicBezTo>
                  <a:pt x="374152" y="5582117"/>
                  <a:pt x="401206" y="5595226"/>
                  <a:pt x="411099" y="5576544"/>
                </a:cubicBezTo>
                <a:cubicBezTo>
                  <a:pt x="420992" y="5557862"/>
                  <a:pt x="411976" y="5553011"/>
                  <a:pt x="425044" y="5537758"/>
                </a:cubicBezTo>
                <a:cubicBezTo>
                  <a:pt x="438112" y="5522505"/>
                  <a:pt x="472301" y="5490413"/>
                  <a:pt x="489510" y="5485028"/>
                </a:cubicBezTo>
                <a:cubicBezTo>
                  <a:pt x="506719" y="5479643"/>
                  <a:pt x="517068" y="5503634"/>
                  <a:pt x="528295" y="5505450"/>
                </a:cubicBezTo>
                <a:cubicBezTo>
                  <a:pt x="539522" y="5507266"/>
                  <a:pt x="546880" y="5496924"/>
                  <a:pt x="556870" y="5495925"/>
                </a:cubicBezTo>
                <a:cubicBezTo>
                  <a:pt x="610670" y="5490545"/>
                  <a:pt x="664820" y="5489575"/>
                  <a:pt x="718795" y="5486400"/>
                </a:cubicBezTo>
                <a:cubicBezTo>
                  <a:pt x="728320" y="5480050"/>
                  <a:pt x="733933" y="5479796"/>
                  <a:pt x="747370" y="5467350"/>
                </a:cubicBezTo>
                <a:cubicBezTo>
                  <a:pt x="760807" y="5454904"/>
                  <a:pt x="783540" y="5422582"/>
                  <a:pt x="799415" y="5411724"/>
                </a:cubicBezTo>
                <a:cubicBezTo>
                  <a:pt x="815290" y="5400866"/>
                  <a:pt x="833095" y="5405374"/>
                  <a:pt x="842620" y="5402199"/>
                </a:cubicBezTo>
                <a:cubicBezTo>
                  <a:pt x="848970" y="5392674"/>
                  <a:pt x="801599" y="5396077"/>
                  <a:pt x="861670" y="5388254"/>
                </a:cubicBezTo>
                <a:cubicBezTo>
                  <a:pt x="921741" y="5380431"/>
                  <a:pt x="842824" y="5367267"/>
                  <a:pt x="1203046" y="5355260"/>
                </a:cubicBezTo>
                <a:cubicBezTo>
                  <a:pt x="1222096" y="5348910"/>
                  <a:pt x="1195071" y="5328298"/>
                  <a:pt x="1201675" y="5321580"/>
                </a:cubicBezTo>
                <a:cubicBezTo>
                  <a:pt x="1208279" y="5314862"/>
                  <a:pt x="1226313" y="5323992"/>
                  <a:pt x="1242670" y="5314950"/>
                </a:cubicBezTo>
                <a:cubicBezTo>
                  <a:pt x="1259027" y="5305908"/>
                  <a:pt x="1288822" y="5280508"/>
                  <a:pt x="1299820" y="5267325"/>
                </a:cubicBezTo>
                <a:cubicBezTo>
                  <a:pt x="1310818" y="5254142"/>
                  <a:pt x="1295960" y="5239029"/>
                  <a:pt x="1308660" y="5235854"/>
                </a:cubicBezTo>
                <a:cubicBezTo>
                  <a:pt x="1337235" y="5216804"/>
                  <a:pt x="1319937" y="5199710"/>
                  <a:pt x="1334338" y="5180914"/>
                </a:cubicBezTo>
                <a:cubicBezTo>
                  <a:pt x="1348739" y="5162118"/>
                  <a:pt x="1369072" y="5137480"/>
                  <a:pt x="1395069" y="5123078"/>
                </a:cubicBezTo>
                <a:cubicBezTo>
                  <a:pt x="1421066" y="5108676"/>
                  <a:pt x="1435093" y="5098832"/>
                  <a:pt x="1490320" y="5094504"/>
                </a:cubicBezTo>
                <a:cubicBezTo>
                  <a:pt x="1668367" y="5099189"/>
                  <a:pt x="1804302" y="5214861"/>
                  <a:pt x="1875739" y="5237911"/>
                </a:cubicBezTo>
                <a:cubicBezTo>
                  <a:pt x="1947177" y="5260961"/>
                  <a:pt x="1909420" y="5229631"/>
                  <a:pt x="1918945" y="5232806"/>
                </a:cubicBezTo>
                <a:cubicBezTo>
                  <a:pt x="2233270" y="5212562"/>
                  <a:pt x="2510732" y="5280185"/>
                  <a:pt x="2686355" y="5237911"/>
                </a:cubicBezTo>
                <a:cubicBezTo>
                  <a:pt x="2865743" y="5194731"/>
                  <a:pt x="2904097" y="5137125"/>
                  <a:pt x="2995270" y="5105400"/>
                </a:cubicBezTo>
                <a:cubicBezTo>
                  <a:pt x="3086444" y="5073676"/>
                  <a:pt x="3032368" y="5080089"/>
                  <a:pt x="3233396" y="5047564"/>
                </a:cubicBezTo>
                <a:cubicBezTo>
                  <a:pt x="3225116" y="4991938"/>
                  <a:pt x="3233052" y="5006174"/>
                  <a:pt x="3237814" y="4990414"/>
                </a:cubicBezTo>
                <a:cubicBezTo>
                  <a:pt x="3242576" y="4974654"/>
                  <a:pt x="3247682" y="4969358"/>
                  <a:pt x="3261970" y="4953000"/>
                </a:cubicBezTo>
                <a:cubicBezTo>
                  <a:pt x="3276258" y="4936642"/>
                  <a:pt x="3298140" y="4895443"/>
                  <a:pt x="3323540" y="4892268"/>
                </a:cubicBezTo>
                <a:cubicBezTo>
                  <a:pt x="3333065" y="4885918"/>
                  <a:pt x="3340152" y="4870665"/>
                  <a:pt x="3344800" y="4865903"/>
                </a:cubicBezTo>
                <a:cubicBezTo>
                  <a:pt x="3349448" y="4861141"/>
                  <a:pt x="3343974" y="4869675"/>
                  <a:pt x="3351429" y="4863693"/>
                </a:cubicBezTo>
                <a:cubicBezTo>
                  <a:pt x="3358884" y="4857712"/>
                  <a:pt x="3376829" y="4836364"/>
                  <a:pt x="3389529" y="4830014"/>
                </a:cubicBezTo>
                <a:cubicBezTo>
                  <a:pt x="3395879" y="4820489"/>
                  <a:pt x="3416860" y="4820970"/>
                  <a:pt x="3430525" y="4816068"/>
                </a:cubicBezTo>
                <a:cubicBezTo>
                  <a:pt x="3444190" y="4811166"/>
                  <a:pt x="3463100" y="4807940"/>
                  <a:pt x="3471520" y="4800600"/>
                </a:cubicBezTo>
                <a:cubicBezTo>
                  <a:pt x="3479940" y="4793260"/>
                  <a:pt x="3478287" y="4781679"/>
                  <a:pt x="3481045" y="4772025"/>
                </a:cubicBezTo>
                <a:cubicBezTo>
                  <a:pt x="3484641" y="4759438"/>
                  <a:pt x="3483308" y="4744817"/>
                  <a:pt x="3490570" y="4733925"/>
                </a:cubicBezTo>
                <a:cubicBezTo>
                  <a:pt x="3496920" y="4724400"/>
                  <a:pt x="3509620" y="4721225"/>
                  <a:pt x="3519145" y="4714875"/>
                </a:cubicBezTo>
                <a:cubicBezTo>
                  <a:pt x="3543569" y="4641603"/>
                  <a:pt x="3530264" y="4693538"/>
                  <a:pt x="3519145" y="4543425"/>
                </a:cubicBezTo>
                <a:cubicBezTo>
                  <a:pt x="3516321" y="4505297"/>
                  <a:pt x="3509760" y="4466857"/>
                  <a:pt x="3509620" y="4429125"/>
                </a:cubicBezTo>
                <a:cubicBezTo>
                  <a:pt x="3509480" y="4391393"/>
                  <a:pt x="3518447" y="4347794"/>
                  <a:pt x="3518307" y="4317035"/>
                </a:cubicBezTo>
                <a:cubicBezTo>
                  <a:pt x="3518167" y="4286276"/>
                  <a:pt x="3511957" y="4254093"/>
                  <a:pt x="3508782" y="4244568"/>
                </a:cubicBezTo>
                <a:cubicBezTo>
                  <a:pt x="3502381" y="4110138"/>
                  <a:pt x="3481820" y="4082847"/>
                  <a:pt x="3467786" y="4035705"/>
                </a:cubicBezTo>
                <a:cubicBezTo>
                  <a:pt x="3453752" y="3988563"/>
                  <a:pt x="3436913" y="3983571"/>
                  <a:pt x="3424581" y="3961714"/>
                </a:cubicBezTo>
                <a:cubicBezTo>
                  <a:pt x="3412249" y="3939857"/>
                  <a:pt x="3402953" y="3920325"/>
                  <a:pt x="3393796" y="3904564"/>
                </a:cubicBezTo>
                <a:cubicBezTo>
                  <a:pt x="3384639" y="3888803"/>
                  <a:pt x="3376474" y="3885832"/>
                  <a:pt x="3369641" y="3867150"/>
                </a:cubicBezTo>
                <a:cubicBezTo>
                  <a:pt x="3362808" y="3848468"/>
                  <a:pt x="3359633" y="3820058"/>
                  <a:pt x="3352800" y="3792474"/>
                </a:cubicBezTo>
                <a:cubicBezTo>
                  <a:pt x="3345967" y="3764890"/>
                  <a:pt x="3335846" y="3730473"/>
                  <a:pt x="3328645" y="3701644"/>
                </a:cubicBezTo>
                <a:cubicBezTo>
                  <a:pt x="3321444" y="3672815"/>
                  <a:pt x="3315945" y="3650653"/>
                  <a:pt x="3309595" y="3619500"/>
                </a:cubicBezTo>
                <a:cubicBezTo>
                  <a:pt x="3303245" y="3588347"/>
                  <a:pt x="3303376" y="3559635"/>
                  <a:pt x="3290545" y="3514725"/>
                </a:cubicBezTo>
                <a:cubicBezTo>
                  <a:pt x="3287787" y="3505071"/>
                  <a:pt x="3283778" y="3495804"/>
                  <a:pt x="3281020" y="3486150"/>
                </a:cubicBezTo>
                <a:cubicBezTo>
                  <a:pt x="3278119" y="3475995"/>
                  <a:pt x="3267837" y="3446208"/>
                  <a:pt x="3261970" y="3419475"/>
                </a:cubicBezTo>
                <a:cubicBezTo>
                  <a:pt x="3256103" y="3392742"/>
                  <a:pt x="3246807" y="3349790"/>
                  <a:pt x="3245816" y="3325749"/>
                </a:cubicBezTo>
                <a:cubicBezTo>
                  <a:pt x="3244825" y="3301708"/>
                  <a:pt x="3255175" y="3295497"/>
                  <a:pt x="3256026" y="3275228"/>
                </a:cubicBezTo>
                <a:cubicBezTo>
                  <a:pt x="3256877" y="3254959"/>
                  <a:pt x="3257868" y="3222955"/>
                  <a:pt x="3250921" y="3204134"/>
                </a:cubicBezTo>
                <a:cubicBezTo>
                  <a:pt x="3243974" y="3185313"/>
                  <a:pt x="3225204" y="3172447"/>
                  <a:pt x="3214345" y="3162300"/>
                </a:cubicBezTo>
                <a:cubicBezTo>
                  <a:pt x="3203486" y="3152153"/>
                  <a:pt x="3194564" y="3150579"/>
                  <a:pt x="3185770" y="3143250"/>
                </a:cubicBezTo>
                <a:cubicBezTo>
                  <a:pt x="3175422" y="3134626"/>
                  <a:pt x="3166720" y="3124200"/>
                  <a:pt x="3157195" y="3114675"/>
                </a:cubicBezTo>
                <a:cubicBezTo>
                  <a:pt x="3150845" y="3095625"/>
                  <a:pt x="3148153" y="3081338"/>
                  <a:pt x="3138145" y="3057525"/>
                </a:cubicBezTo>
                <a:cubicBezTo>
                  <a:pt x="3128137" y="3033712"/>
                  <a:pt x="3112781" y="3018697"/>
                  <a:pt x="3097149" y="2971800"/>
                </a:cubicBezTo>
                <a:cubicBezTo>
                  <a:pt x="3102704" y="2888475"/>
                  <a:pt x="3100464" y="2796209"/>
                  <a:pt x="3108884" y="2754934"/>
                </a:cubicBezTo>
                <a:cubicBezTo>
                  <a:pt x="3117304" y="2713659"/>
                  <a:pt x="3133268" y="2738806"/>
                  <a:pt x="3147670" y="2724150"/>
                </a:cubicBezTo>
                <a:cubicBezTo>
                  <a:pt x="3162072" y="2709494"/>
                  <a:pt x="3179792" y="2680289"/>
                  <a:pt x="3195295" y="2667000"/>
                </a:cubicBezTo>
                <a:cubicBezTo>
                  <a:pt x="3207348" y="2656669"/>
                  <a:pt x="3222170" y="2649650"/>
                  <a:pt x="3233395" y="2638425"/>
                </a:cubicBezTo>
                <a:cubicBezTo>
                  <a:pt x="3251859" y="2619961"/>
                  <a:pt x="3254223" y="2604516"/>
                  <a:pt x="3261970" y="2581275"/>
                </a:cubicBezTo>
                <a:cubicBezTo>
                  <a:pt x="3261150" y="2570617"/>
                  <a:pt x="3237021" y="2402278"/>
                  <a:pt x="3213659" y="2367306"/>
                </a:cubicBezTo>
                <a:cubicBezTo>
                  <a:pt x="3181750" y="2319539"/>
                  <a:pt x="3189592" y="2328672"/>
                  <a:pt x="3182874" y="2310841"/>
                </a:cubicBezTo>
                <a:cubicBezTo>
                  <a:pt x="3176156" y="2293010"/>
                  <a:pt x="3176525" y="2269846"/>
                  <a:pt x="3173350" y="2260321"/>
                </a:cubicBezTo>
                <a:cubicBezTo>
                  <a:pt x="3176525" y="2238096"/>
                  <a:pt x="3197988" y="2191233"/>
                  <a:pt x="3204820" y="2171700"/>
                </a:cubicBezTo>
                <a:cubicBezTo>
                  <a:pt x="3211652" y="2152167"/>
                  <a:pt x="3208073" y="2150965"/>
                  <a:pt x="3214345" y="2143125"/>
                </a:cubicBezTo>
                <a:cubicBezTo>
                  <a:pt x="3221496" y="2134186"/>
                  <a:pt x="3233395" y="2130425"/>
                  <a:pt x="3242920" y="2124075"/>
                </a:cubicBezTo>
                <a:cubicBezTo>
                  <a:pt x="3249270" y="2114550"/>
                  <a:pt x="3253875" y="2103595"/>
                  <a:pt x="3261970" y="2095500"/>
                </a:cubicBezTo>
                <a:cubicBezTo>
                  <a:pt x="3270065" y="2087405"/>
                  <a:pt x="3283394" y="2085389"/>
                  <a:pt x="3290545" y="2076450"/>
                </a:cubicBezTo>
                <a:cubicBezTo>
                  <a:pt x="3296817" y="2068610"/>
                  <a:pt x="3295580" y="2056855"/>
                  <a:pt x="3300070" y="2047875"/>
                </a:cubicBezTo>
                <a:cubicBezTo>
                  <a:pt x="3305190" y="2037636"/>
                  <a:pt x="3314000" y="2029539"/>
                  <a:pt x="3319120" y="2019300"/>
                </a:cubicBezTo>
                <a:cubicBezTo>
                  <a:pt x="3323610" y="2010320"/>
                  <a:pt x="3324155" y="1999705"/>
                  <a:pt x="3328645" y="1990725"/>
                </a:cubicBezTo>
                <a:cubicBezTo>
                  <a:pt x="3341906" y="1964203"/>
                  <a:pt x="3355204" y="1954641"/>
                  <a:pt x="3376270" y="1933575"/>
                </a:cubicBezTo>
                <a:cubicBezTo>
                  <a:pt x="3379445" y="1924050"/>
                  <a:pt x="3379523" y="1912840"/>
                  <a:pt x="3385795" y="1905000"/>
                </a:cubicBezTo>
                <a:cubicBezTo>
                  <a:pt x="3392946" y="1896061"/>
                  <a:pt x="3406275" y="1894045"/>
                  <a:pt x="3414370" y="1885950"/>
                </a:cubicBezTo>
                <a:cubicBezTo>
                  <a:pt x="3422465" y="1877855"/>
                  <a:pt x="3427070" y="1866900"/>
                  <a:pt x="3433420" y="1857375"/>
                </a:cubicBezTo>
                <a:cubicBezTo>
                  <a:pt x="3439770" y="1819275"/>
                  <a:pt x="3444895" y="1780950"/>
                  <a:pt x="3452470" y="1743075"/>
                </a:cubicBezTo>
                <a:cubicBezTo>
                  <a:pt x="3457605" y="1717402"/>
                  <a:pt x="3465170" y="1692275"/>
                  <a:pt x="3471520" y="1666875"/>
                </a:cubicBezTo>
                <a:cubicBezTo>
                  <a:pt x="3483480" y="1619035"/>
                  <a:pt x="3476905" y="1641194"/>
                  <a:pt x="3490570" y="1600200"/>
                </a:cubicBezTo>
                <a:cubicBezTo>
                  <a:pt x="3541734" y="1505655"/>
                  <a:pt x="3546310" y="1437107"/>
                  <a:pt x="3553511" y="1423645"/>
                </a:cubicBezTo>
                <a:cubicBezTo>
                  <a:pt x="3560712" y="1410183"/>
                  <a:pt x="3533671" y="1531293"/>
                  <a:pt x="3533776" y="1519428"/>
                </a:cubicBezTo>
                <a:cubicBezTo>
                  <a:pt x="3534398" y="1449057"/>
                  <a:pt x="3554921" y="1399413"/>
                  <a:pt x="3557245" y="1352550"/>
                </a:cubicBezTo>
                <a:cubicBezTo>
                  <a:pt x="3559569" y="1305687"/>
                  <a:pt x="3552773" y="1276147"/>
                  <a:pt x="3547720" y="1238250"/>
                </a:cubicBezTo>
                <a:cubicBezTo>
                  <a:pt x="3546393" y="1228298"/>
                  <a:pt x="3543585" y="1218146"/>
                  <a:pt x="3538195" y="1209675"/>
                </a:cubicBezTo>
                <a:cubicBezTo>
                  <a:pt x="3500143" y="1149879"/>
                  <a:pt x="3491964" y="1144394"/>
                  <a:pt x="3452470" y="1104900"/>
                </a:cubicBezTo>
                <a:cubicBezTo>
                  <a:pt x="3433156" y="1046957"/>
                  <a:pt x="3455548" y="1105781"/>
                  <a:pt x="3423895" y="1047750"/>
                </a:cubicBezTo>
                <a:cubicBezTo>
                  <a:pt x="3410297" y="1022819"/>
                  <a:pt x="3398609" y="1003300"/>
                  <a:pt x="3385795" y="971550"/>
                </a:cubicBezTo>
                <a:cubicBezTo>
                  <a:pt x="3372981" y="939800"/>
                  <a:pt x="3359823" y="888149"/>
                  <a:pt x="3347009" y="857250"/>
                </a:cubicBezTo>
                <a:cubicBezTo>
                  <a:pt x="3334195" y="826351"/>
                  <a:pt x="3319907" y="809969"/>
                  <a:pt x="3308909" y="786156"/>
                </a:cubicBezTo>
                <a:cubicBezTo>
                  <a:pt x="3297911" y="762344"/>
                  <a:pt x="3290431" y="731101"/>
                  <a:pt x="3281020" y="714375"/>
                </a:cubicBezTo>
                <a:cubicBezTo>
                  <a:pt x="3271609" y="697649"/>
                  <a:pt x="3260527" y="696576"/>
                  <a:pt x="3252445" y="685800"/>
                </a:cubicBezTo>
                <a:cubicBezTo>
                  <a:pt x="3242920" y="673100"/>
                  <a:pt x="3232974" y="660705"/>
                  <a:pt x="3223870" y="647700"/>
                </a:cubicBezTo>
                <a:cubicBezTo>
                  <a:pt x="3210740" y="628943"/>
                  <a:pt x="3198470" y="609600"/>
                  <a:pt x="3185770" y="590550"/>
                </a:cubicBezTo>
                <a:cubicBezTo>
                  <a:pt x="3179420" y="581025"/>
                  <a:pt x="3174815" y="570070"/>
                  <a:pt x="3166720" y="561975"/>
                </a:cubicBezTo>
                <a:lnTo>
                  <a:pt x="3109570" y="504825"/>
                </a:lnTo>
                <a:cubicBezTo>
                  <a:pt x="3085629" y="433001"/>
                  <a:pt x="3120709" y="518748"/>
                  <a:pt x="3071470" y="457200"/>
                </a:cubicBezTo>
                <a:cubicBezTo>
                  <a:pt x="3065198" y="449360"/>
                  <a:pt x="3067514" y="436979"/>
                  <a:pt x="3061945" y="428625"/>
                </a:cubicBezTo>
                <a:cubicBezTo>
                  <a:pt x="3019814" y="365428"/>
                  <a:pt x="3045483" y="433801"/>
                  <a:pt x="3014320" y="371475"/>
                </a:cubicBezTo>
                <a:cubicBezTo>
                  <a:pt x="3002985" y="348804"/>
                  <a:pt x="3011086" y="329355"/>
                  <a:pt x="2976220" y="323850"/>
                </a:cubicBezTo>
                <a:cubicBezTo>
                  <a:pt x="2925944" y="315912"/>
                  <a:pt x="2874620" y="317500"/>
                  <a:pt x="2823820" y="314325"/>
                </a:cubicBezTo>
                <a:cubicBezTo>
                  <a:pt x="2814295" y="307975"/>
                  <a:pt x="2803340" y="303370"/>
                  <a:pt x="2795245" y="295275"/>
                </a:cubicBezTo>
                <a:cubicBezTo>
                  <a:pt x="2731745" y="231775"/>
                  <a:pt x="2823820" y="298450"/>
                  <a:pt x="2747620" y="247650"/>
                </a:cubicBezTo>
                <a:cubicBezTo>
                  <a:pt x="2730156" y="195259"/>
                  <a:pt x="2744051" y="200279"/>
                  <a:pt x="2740990" y="183185"/>
                </a:cubicBezTo>
                <a:cubicBezTo>
                  <a:pt x="2737929" y="166091"/>
                  <a:pt x="2741219" y="163398"/>
                  <a:pt x="2729256" y="145085"/>
                </a:cubicBezTo>
                <a:cubicBezTo>
                  <a:pt x="2717293" y="126772"/>
                  <a:pt x="2688374" y="94311"/>
                  <a:pt x="2669210" y="73305"/>
                </a:cubicBezTo>
                <a:cubicBezTo>
                  <a:pt x="2650046" y="52299"/>
                  <a:pt x="2628189" y="29680"/>
                  <a:pt x="2614270" y="19050"/>
                </a:cubicBezTo>
                <a:cubicBezTo>
                  <a:pt x="2600351" y="8420"/>
                  <a:pt x="2595718" y="10115"/>
                  <a:pt x="2585695" y="9525"/>
                </a:cubicBezTo>
                <a:cubicBezTo>
                  <a:pt x="2487389" y="3742"/>
                  <a:pt x="2388845" y="3175"/>
                  <a:pt x="2290420" y="0"/>
                </a:cubicBezTo>
                <a:lnTo>
                  <a:pt x="2233270" y="952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335" tIns="45665" rIns="91335" bIns="45665" rtlCol="0" anchor="ctr"/>
          <a:lstStyle/>
          <a:p>
            <a:pPr algn="ctr"/>
            <a:endParaRPr lang="en-US" dirty="0">
              <a:solidFill>
                <a:srgbClr val="FFFFFF"/>
              </a:solidFill>
            </a:endParaRPr>
          </a:p>
        </p:txBody>
      </p:sp>
      <p:sp>
        <p:nvSpPr>
          <p:cNvPr id="30" name="Freeform 29"/>
          <p:cNvSpPr/>
          <p:nvPr/>
        </p:nvSpPr>
        <p:spPr>
          <a:xfrm>
            <a:off x="6553200" y="3733811"/>
            <a:ext cx="2133600" cy="9525001"/>
          </a:xfrm>
          <a:custGeom>
            <a:avLst/>
            <a:gdLst>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359939 w 1230447"/>
              <a:gd name="connsiteY74" fmla="*/ 3489350 h 4886553"/>
              <a:gd name="connsiteX75" fmla="*/ 433091 w 1230447"/>
              <a:gd name="connsiteY75" fmla="*/ 3518611 h 4886553"/>
              <a:gd name="connsiteX76" fmla="*/ 484297 w 1230447"/>
              <a:gd name="connsiteY76" fmla="*/ 3547872 h 4886553"/>
              <a:gd name="connsiteX77" fmla="*/ 469667 w 1230447"/>
              <a:gd name="connsiteY77" fmla="*/ 3613708 h 4886553"/>
              <a:gd name="connsiteX78" fmla="*/ 455036 w 1230447"/>
              <a:gd name="connsiteY78" fmla="*/ 3628339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433091 w 1230447"/>
              <a:gd name="connsiteY75" fmla="*/ 3518611 h 4886553"/>
              <a:gd name="connsiteX76" fmla="*/ 484297 w 1230447"/>
              <a:gd name="connsiteY76" fmla="*/ 3547872 h 4886553"/>
              <a:gd name="connsiteX77" fmla="*/ 469667 w 1230447"/>
              <a:gd name="connsiteY77" fmla="*/ 3613708 h 4886553"/>
              <a:gd name="connsiteX78" fmla="*/ 455036 w 1230447"/>
              <a:gd name="connsiteY78" fmla="*/ 3628339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433091 w 1230447"/>
              <a:gd name="connsiteY75" fmla="*/ 3518611 h 4886553"/>
              <a:gd name="connsiteX76" fmla="*/ 308732 w 1230447"/>
              <a:gd name="connsiteY76" fmla="*/ 3694176 h 4886553"/>
              <a:gd name="connsiteX77" fmla="*/ 469667 w 1230447"/>
              <a:gd name="connsiteY77" fmla="*/ 3613708 h 4886553"/>
              <a:gd name="connsiteX78" fmla="*/ 455036 w 1230447"/>
              <a:gd name="connsiteY78" fmla="*/ 3628339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469667 w 1230447"/>
              <a:gd name="connsiteY77" fmla="*/ 3613708 h 4886553"/>
              <a:gd name="connsiteX78" fmla="*/ 455036 w 1230447"/>
              <a:gd name="connsiteY78" fmla="*/ 3628339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469667 w 1230447"/>
              <a:gd name="connsiteY77" fmla="*/ 3613708 h 4886553"/>
              <a:gd name="connsiteX78" fmla="*/ 301416 w 1230447"/>
              <a:gd name="connsiteY78" fmla="*/ 3723437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61463 w 1230447"/>
              <a:gd name="connsiteY91" fmla="*/ 444129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32405 w 1230447"/>
              <a:gd name="connsiteY91" fmla="*/ 4394352 h 4886553"/>
              <a:gd name="connsiteX92" fmla="*/ 361463 w 1230447"/>
              <a:gd name="connsiteY92" fmla="*/ 4441291 h 4886553"/>
              <a:gd name="connsiteX93" fmla="*/ 345308 w 1230447"/>
              <a:gd name="connsiteY93" fmla="*/ 454273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45308 w 1230447"/>
              <a:gd name="connsiteY93" fmla="*/ 454273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16530 w 1230447"/>
              <a:gd name="connsiteY73" fmla="*/ 34747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87345 w 1230447"/>
              <a:gd name="connsiteY69" fmla="*/ 362585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338551 w 1230447"/>
              <a:gd name="connsiteY79" fmla="*/ 37371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701491 h 4886553"/>
              <a:gd name="connsiteX78" fmla="*/ 314116 w 1230447"/>
              <a:gd name="connsiteY78" fmla="*/ 3653587 h 4886553"/>
              <a:gd name="connsiteX79" fmla="*/ 338551 w 1230447"/>
              <a:gd name="connsiteY79" fmla="*/ 37371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7371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5026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5026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25139 w 1230447"/>
              <a:gd name="connsiteY12" fmla="*/ 68127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65495 w 1230447"/>
              <a:gd name="connsiteY14" fmla="*/ 730635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80356 w 1230447"/>
              <a:gd name="connsiteY44" fmla="*/ 2214214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310058 w 1230447"/>
              <a:gd name="connsiteY43" fmla="*/ 2187244 h 4886553"/>
              <a:gd name="connsiteX44" fmla="*/ 280356 w 1230447"/>
              <a:gd name="connsiteY44" fmla="*/ 2214214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29155 w 1229155"/>
              <a:gd name="connsiteY0" fmla="*/ 0 h 4886553"/>
              <a:gd name="connsiteX1" fmla="*/ 1221840 w 1229155"/>
              <a:gd name="connsiteY1" fmla="*/ 292608 h 4886553"/>
              <a:gd name="connsiteX2" fmla="*/ 1199895 w 1229155"/>
              <a:gd name="connsiteY2" fmla="*/ 299923 h 4886553"/>
              <a:gd name="connsiteX3" fmla="*/ 1185264 w 1229155"/>
              <a:gd name="connsiteY3" fmla="*/ 314553 h 4886553"/>
              <a:gd name="connsiteX4" fmla="*/ 1177949 w 1229155"/>
              <a:gd name="connsiteY4" fmla="*/ 336499 h 4886553"/>
              <a:gd name="connsiteX5" fmla="*/ 1134058 w 1229155"/>
              <a:gd name="connsiteY5" fmla="*/ 365760 h 4886553"/>
              <a:gd name="connsiteX6" fmla="*/ 1119427 w 1229155"/>
              <a:gd name="connsiteY6" fmla="*/ 380390 h 4886553"/>
              <a:gd name="connsiteX7" fmla="*/ 1104797 w 1229155"/>
              <a:gd name="connsiteY7" fmla="*/ 402336 h 4886553"/>
              <a:gd name="connsiteX8" fmla="*/ 1082851 w 1229155"/>
              <a:gd name="connsiteY8" fmla="*/ 416966 h 4886553"/>
              <a:gd name="connsiteX9" fmla="*/ 1068221 w 1229155"/>
              <a:gd name="connsiteY9" fmla="*/ 438912 h 4886553"/>
              <a:gd name="connsiteX10" fmla="*/ 1087271 w 1229155"/>
              <a:gd name="connsiteY10" fmla="*/ 581761 h 4886553"/>
              <a:gd name="connsiteX11" fmla="*/ 1104552 w 1229155"/>
              <a:gd name="connsiteY11" fmla="*/ 625490 h 4886553"/>
              <a:gd name="connsiteX12" fmla="*/ 1123847 w 1229155"/>
              <a:gd name="connsiteY12" fmla="*/ 681278 h 4886553"/>
              <a:gd name="connsiteX13" fmla="*/ 1145793 w 1229155"/>
              <a:gd name="connsiteY13" fmla="*/ 724204 h 4886553"/>
              <a:gd name="connsiteX14" fmla="*/ 1134058 w 1229155"/>
              <a:gd name="connsiteY14" fmla="*/ 730635 h 4886553"/>
              <a:gd name="connsiteX15" fmla="*/ 1148688 w 1229155"/>
              <a:gd name="connsiteY15" fmla="*/ 785460 h 4886553"/>
              <a:gd name="connsiteX16" fmla="*/ 1141373 w 1229155"/>
              <a:gd name="connsiteY16" fmla="*/ 892454 h 4886553"/>
              <a:gd name="connsiteX17" fmla="*/ 1134058 w 1229155"/>
              <a:gd name="connsiteY17" fmla="*/ 921715 h 4886553"/>
              <a:gd name="connsiteX18" fmla="*/ 1112112 w 1229155"/>
              <a:gd name="connsiteY18" fmla="*/ 936345 h 4886553"/>
              <a:gd name="connsiteX19" fmla="*/ 1097482 w 1229155"/>
              <a:gd name="connsiteY19" fmla="*/ 950976 h 4886553"/>
              <a:gd name="connsiteX20" fmla="*/ 1053591 w 1229155"/>
              <a:gd name="connsiteY20" fmla="*/ 980236 h 4886553"/>
              <a:gd name="connsiteX21" fmla="*/ 1009699 w 1229155"/>
              <a:gd name="connsiteY21" fmla="*/ 1009497 h 4886553"/>
              <a:gd name="connsiteX22" fmla="*/ 995069 w 1229155"/>
              <a:gd name="connsiteY22" fmla="*/ 1024128 h 4886553"/>
              <a:gd name="connsiteX23" fmla="*/ 973123 w 1229155"/>
              <a:gd name="connsiteY23" fmla="*/ 1038758 h 4886553"/>
              <a:gd name="connsiteX24" fmla="*/ 943863 w 1229155"/>
              <a:gd name="connsiteY24" fmla="*/ 1075334 h 4886553"/>
              <a:gd name="connsiteX25" fmla="*/ 936547 w 1229155"/>
              <a:gd name="connsiteY25" fmla="*/ 1316736 h 4886553"/>
              <a:gd name="connsiteX26" fmla="*/ 921917 w 1229155"/>
              <a:gd name="connsiteY26" fmla="*/ 1338681 h 4886553"/>
              <a:gd name="connsiteX27" fmla="*/ 907287 w 1229155"/>
              <a:gd name="connsiteY27" fmla="*/ 1389888 h 4886553"/>
              <a:gd name="connsiteX28" fmla="*/ 892656 w 1229155"/>
              <a:gd name="connsiteY28" fmla="*/ 1484985 h 4886553"/>
              <a:gd name="connsiteX29" fmla="*/ 878026 w 1229155"/>
              <a:gd name="connsiteY29" fmla="*/ 1550822 h 4886553"/>
              <a:gd name="connsiteX30" fmla="*/ 870711 w 1229155"/>
              <a:gd name="connsiteY30" fmla="*/ 1836115 h 4886553"/>
              <a:gd name="connsiteX31" fmla="*/ 856080 w 1229155"/>
              <a:gd name="connsiteY31" fmla="*/ 1850745 h 4886553"/>
              <a:gd name="connsiteX32" fmla="*/ 782928 w 1229155"/>
              <a:gd name="connsiteY32" fmla="*/ 1858060 h 4886553"/>
              <a:gd name="connsiteX33" fmla="*/ 760983 w 1229155"/>
              <a:gd name="connsiteY33" fmla="*/ 1865376 h 4886553"/>
              <a:gd name="connsiteX34" fmla="*/ 724407 w 1229155"/>
              <a:gd name="connsiteY34" fmla="*/ 1901952 h 4886553"/>
              <a:gd name="connsiteX35" fmla="*/ 680515 w 1229155"/>
              <a:gd name="connsiteY35" fmla="*/ 1916582 h 4886553"/>
              <a:gd name="connsiteX36" fmla="*/ 588313 w 1229155"/>
              <a:gd name="connsiteY36" fmla="*/ 1982012 h 4886553"/>
              <a:gd name="connsiteX37" fmla="*/ 570787 w 1229155"/>
              <a:gd name="connsiteY37" fmla="*/ 1997049 h 4886553"/>
              <a:gd name="connsiteX38" fmla="*/ 453744 w 1229155"/>
              <a:gd name="connsiteY38" fmla="*/ 2011680 h 4886553"/>
              <a:gd name="connsiteX39" fmla="*/ 417168 w 1229155"/>
              <a:gd name="connsiteY39" fmla="*/ 2055571 h 4886553"/>
              <a:gd name="connsiteX40" fmla="*/ 365962 w 1229155"/>
              <a:gd name="connsiteY40" fmla="*/ 2106777 h 4886553"/>
              <a:gd name="connsiteX41" fmla="*/ 351331 w 1229155"/>
              <a:gd name="connsiteY41" fmla="*/ 2121408 h 4886553"/>
              <a:gd name="connsiteX42" fmla="*/ 307440 w 1229155"/>
              <a:gd name="connsiteY42" fmla="*/ 2172614 h 4886553"/>
              <a:gd name="connsiteX43" fmla="*/ 308766 w 1229155"/>
              <a:gd name="connsiteY43" fmla="*/ 2187244 h 4886553"/>
              <a:gd name="connsiteX44" fmla="*/ 279064 w 1229155"/>
              <a:gd name="connsiteY44" fmla="*/ 2214214 h 4886553"/>
              <a:gd name="connsiteX45" fmla="*/ 241603 w 1229155"/>
              <a:gd name="connsiteY45" fmla="*/ 2275027 h 4886553"/>
              <a:gd name="connsiteX46" fmla="*/ 234288 w 1229155"/>
              <a:gd name="connsiteY46" fmla="*/ 2296972 h 4886553"/>
              <a:gd name="connsiteX47" fmla="*/ 212343 w 1229155"/>
              <a:gd name="connsiteY47" fmla="*/ 2311603 h 4886553"/>
              <a:gd name="connsiteX48" fmla="*/ 183082 w 1229155"/>
              <a:gd name="connsiteY48" fmla="*/ 2340864 h 4886553"/>
              <a:gd name="connsiteX49" fmla="*/ 168451 w 1229155"/>
              <a:gd name="connsiteY49" fmla="*/ 2355494 h 4886553"/>
              <a:gd name="connsiteX50" fmla="*/ 139191 w 1229155"/>
              <a:gd name="connsiteY50" fmla="*/ 2399385 h 4886553"/>
              <a:gd name="connsiteX51" fmla="*/ 131875 w 1229155"/>
              <a:gd name="connsiteY51" fmla="*/ 2457907 h 4886553"/>
              <a:gd name="connsiteX52" fmla="*/ 124560 w 1229155"/>
              <a:gd name="connsiteY52" fmla="*/ 2618841 h 4886553"/>
              <a:gd name="connsiteX53" fmla="*/ 109930 w 1229155"/>
              <a:gd name="connsiteY53" fmla="*/ 2662732 h 4886553"/>
              <a:gd name="connsiteX54" fmla="*/ 95299 w 1229155"/>
              <a:gd name="connsiteY54" fmla="*/ 2677363 h 4886553"/>
              <a:gd name="connsiteX55" fmla="*/ 44093 w 1229155"/>
              <a:gd name="connsiteY55" fmla="*/ 2706624 h 4886553"/>
              <a:gd name="connsiteX56" fmla="*/ 22147 w 1229155"/>
              <a:gd name="connsiteY56" fmla="*/ 2721254 h 4886553"/>
              <a:gd name="connsiteX57" fmla="*/ 14832 w 1229155"/>
              <a:gd name="connsiteY57" fmla="*/ 2743200 h 4886553"/>
              <a:gd name="connsiteX58" fmla="*/ 14832 w 1229155"/>
              <a:gd name="connsiteY58" fmla="*/ 3065068 h 4886553"/>
              <a:gd name="connsiteX59" fmla="*/ 44535 w 1229155"/>
              <a:gd name="connsiteY59" fmla="*/ 3064184 h 4886553"/>
              <a:gd name="connsiteX60" fmla="*/ 58723 w 1229155"/>
              <a:gd name="connsiteY60" fmla="*/ 3087014 h 4886553"/>
              <a:gd name="connsiteX61" fmla="*/ 73354 w 1229155"/>
              <a:gd name="connsiteY61" fmla="*/ 3108960 h 4886553"/>
              <a:gd name="connsiteX62" fmla="*/ 95299 w 1229155"/>
              <a:gd name="connsiteY62" fmla="*/ 3189427 h 4886553"/>
              <a:gd name="connsiteX63" fmla="*/ 128980 w 1229155"/>
              <a:gd name="connsiteY63" fmla="*/ 3210814 h 4886553"/>
              <a:gd name="connsiteX64" fmla="*/ 151891 w 1229155"/>
              <a:gd name="connsiteY64" fmla="*/ 3274720 h 4886553"/>
              <a:gd name="connsiteX65" fmla="*/ 187501 w 1229155"/>
              <a:gd name="connsiteY65" fmla="*/ 3339592 h 4886553"/>
              <a:gd name="connsiteX66" fmla="*/ 230427 w 1229155"/>
              <a:gd name="connsiteY66" fmla="*/ 3451250 h 4886553"/>
              <a:gd name="connsiteX67" fmla="*/ 226973 w 1229155"/>
              <a:gd name="connsiteY67" fmla="*/ 3496665 h 4886553"/>
              <a:gd name="connsiteX68" fmla="*/ 266038 w 1229155"/>
              <a:gd name="connsiteY68" fmla="*/ 3533648 h 4886553"/>
              <a:gd name="connsiteX69" fmla="*/ 305103 w 1229155"/>
              <a:gd name="connsiteY69" fmla="*/ 3606800 h 4886553"/>
              <a:gd name="connsiteX70" fmla="*/ 293369 w 1229155"/>
              <a:gd name="connsiteY70" fmla="*/ 3597554 h 4886553"/>
              <a:gd name="connsiteX71" fmla="*/ 254303 w 1229155"/>
              <a:gd name="connsiteY71" fmla="*/ 3560013 h 4886553"/>
              <a:gd name="connsiteX72" fmla="*/ 235812 w 1229155"/>
              <a:gd name="connsiteY72" fmla="*/ 3467811 h 4886553"/>
              <a:gd name="connsiteX73" fmla="*/ 227938 w 1229155"/>
              <a:gd name="connsiteY73" fmla="*/ 3462020 h 4886553"/>
              <a:gd name="connsiteX74" fmla="*/ 317245 w 1229155"/>
              <a:gd name="connsiteY74" fmla="*/ 3672230 h 4886553"/>
              <a:gd name="connsiteX75" fmla="*/ 290879 w 1229155"/>
              <a:gd name="connsiteY75" fmla="*/ 3600450 h 4886553"/>
              <a:gd name="connsiteX76" fmla="*/ 332840 w 1229155"/>
              <a:gd name="connsiteY76" fmla="*/ 3662426 h 4886553"/>
              <a:gd name="connsiteX77" fmla="*/ 336702 w 1229155"/>
              <a:gd name="connsiteY77" fmla="*/ 3669741 h 4886553"/>
              <a:gd name="connsiteX78" fmla="*/ 312824 w 1229155"/>
              <a:gd name="connsiteY78" fmla="*/ 3653587 h 4886553"/>
              <a:gd name="connsiteX79" fmla="*/ 337259 w 1229155"/>
              <a:gd name="connsiteY79" fmla="*/ 3699001 h 4886553"/>
              <a:gd name="connsiteX80" fmla="*/ 351332 w 1229155"/>
              <a:gd name="connsiteY80" fmla="*/ 3760012 h 4886553"/>
              <a:gd name="connsiteX81" fmla="*/ 329386 w 1229155"/>
              <a:gd name="connsiteY81" fmla="*/ 3847795 h 4886553"/>
              <a:gd name="connsiteX82" fmla="*/ 307440 w 1229155"/>
              <a:gd name="connsiteY82" fmla="*/ 3855110 h 4886553"/>
              <a:gd name="connsiteX83" fmla="*/ 292810 w 1229155"/>
              <a:gd name="connsiteY83" fmla="*/ 3972153 h 4886553"/>
              <a:gd name="connsiteX84" fmla="*/ 285495 w 1229155"/>
              <a:gd name="connsiteY84" fmla="*/ 4001414 h 4886553"/>
              <a:gd name="connsiteX85" fmla="*/ 256234 w 1229155"/>
              <a:gd name="connsiteY85" fmla="*/ 4030675 h 4886553"/>
              <a:gd name="connsiteX86" fmla="*/ 248919 w 1229155"/>
              <a:gd name="connsiteY86" fmla="*/ 4052620 h 4886553"/>
              <a:gd name="connsiteX87" fmla="*/ 248919 w 1229155"/>
              <a:gd name="connsiteY87" fmla="*/ 4315968 h 4886553"/>
              <a:gd name="connsiteX88" fmla="*/ 270864 w 1229155"/>
              <a:gd name="connsiteY88" fmla="*/ 4330598 h 4886553"/>
              <a:gd name="connsiteX89" fmla="*/ 285495 w 1229155"/>
              <a:gd name="connsiteY89" fmla="*/ 4345228 h 4886553"/>
              <a:gd name="connsiteX90" fmla="*/ 330910 w 1229155"/>
              <a:gd name="connsiteY90" fmla="*/ 4392980 h 4886553"/>
              <a:gd name="connsiteX91" fmla="*/ 331113 w 1229155"/>
              <a:gd name="connsiteY91" fmla="*/ 4394352 h 4886553"/>
              <a:gd name="connsiteX92" fmla="*/ 360171 w 1229155"/>
              <a:gd name="connsiteY92" fmla="*/ 4441291 h 4886553"/>
              <a:gd name="connsiteX93" fmla="*/ 363066 w 1229155"/>
              <a:gd name="connsiteY93" fmla="*/ 4536389 h 4886553"/>
              <a:gd name="connsiteX94" fmla="*/ 358647 w 1229155"/>
              <a:gd name="connsiteY94" fmla="*/ 4579315 h 4886553"/>
              <a:gd name="connsiteX95" fmla="*/ 373277 w 1229155"/>
              <a:gd name="connsiteY95" fmla="*/ 4659782 h 4886553"/>
              <a:gd name="connsiteX96" fmla="*/ 387907 w 1229155"/>
              <a:gd name="connsiteY96" fmla="*/ 4681728 h 4886553"/>
              <a:gd name="connsiteX97" fmla="*/ 395223 w 1229155"/>
              <a:gd name="connsiteY97" fmla="*/ 4710988 h 4886553"/>
              <a:gd name="connsiteX98" fmla="*/ 424483 w 1229155"/>
              <a:gd name="connsiteY98" fmla="*/ 4784140 h 4886553"/>
              <a:gd name="connsiteX99" fmla="*/ 453744 w 1229155"/>
              <a:gd name="connsiteY99" fmla="*/ 4828032 h 4886553"/>
              <a:gd name="connsiteX100" fmla="*/ 461059 w 1229155"/>
              <a:gd name="connsiteY100" fmla="*/ 4864608 h 4886553"/>
              <a:gd name="connsiteX101" fmla="*/ 483005 w 1229155"/>
              <a:gd name="connsiteY101" fmla="*/ 4871923 h 4886553"/>
              <a:gd name="connsiteX102" fmla="*/ 504951 w 1229155"/>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30654 w 1215274"/>
              <a:gd name="connsiteY59" fmla="*/ 3064184 h 4886553"/>
              <a:gd name="connsiteX60" fmla="*/ 44842 w 1215274"/>
              <a:gd name="connsiteY60" fmla="*/ 3087014 h 4886553"/>
              <a:gd name="connsiteX61" fmla="*/ 59473 w 1215274"/>
              <a:gd name="connsiteY61" fmla="*/ 3108960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30654 w 1215274"/>
              <a:gd name="connsiteY59" fmla="*/ 3064184 h 4886553"/>
              <a:gd name="connsiteX60" fmla="*/ 69962 w 1215274"/>
              <a:gd name="connsiteY60" fmla="*/ 3087014 h 4886553"/>
              <a:gd name="connsiteX61" fmla="*/ 59473 w 1215274"/>
              <a:gd name="connsiteY61" fmla="*/ 3108960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30654 w 1215274"/>
              <a:gd name="connsiteY59" fmla="*/ 3064184 h 4886553"/>
              <a:gd name="connsiteX60" fmla="*/ 69962 w 1215274"/>
              <a:gd name="connsiteY60" fmla="*/ 3087014 h 4886553"/>
              <a:gd name="connsiteX61" fmla="*/ 54449 w 1215274"/>
              <a:gd name="connsiteY61" fmla="*/ 3124033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45727 w 1215274"/>
              <a:gd name="connsiteY59" fmla="*/ 3054136 h 4886553"/>
              <a:gd name="connsiteX60" fmla="*/ 69962 w 1215274"/>
              <a:gd name="connsiteY60" fmla="*/ 3087014 h 4886553"/>
              <a:gd name="connsiteX61" fmla="*/ 54449 w 1215274"/>
              <a:gd name="connsiteY61" fmla="*/ 3124033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45727 w 1215274"/>
              <a:gd name="connsiteY59" fmla="*/ 3054136 h 4886553"/>
              <a:gd name="connsiteX60" fmla="*/ 69962 w 1215274"/>
              <a:gd name="connsiteY60" fmla="*/ 3087014 h 4886553"/>
              <a:gd name="connsiteX61" fmla="*/ 79570 w 1215274"/>
              <a:gd name="connsiteY61" fmla="*/ 3124033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45727 w 1215274"/>
              <a:gd name="connsiteY59" fmla="*/ 3054136 h 4886553"/>
              <a:gd name="connsiteX60" fmla="*/ 69962 w 1215274"/>
              <a:gd name="connsiteY60" fmla="*/ 3087014 h 4886553"/>
              <a:gd name="connsiteX61" fmla="*/ 79570 w 1215274"/>
              <a:gd name="connsiteY61" fmla="*/ 3124033 h 4886553"/>
              <a:gd name="connsiteX62" fmla="*/ 96491 w 1215274"/>
              <a:gd name="connsiteY62" fmla="*/ 3174355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07548 w 1207548"/>
              <a:gd name="connsiteY0" fmla="*/ 0 h 4886553"/>
              <a:gd name="connsiteX1" fmla="*/ 1200233 w 1207548"/>
              <a:gd name="connsiteY1" fmla="*/ 292608 h 4886553"/>
              <a:gd name="connsiteX2" fmla="*/ 1178288 w 1207548"/>
              <a:gd name="connsiteY2" fmla="*/ 299923 h 4886553"/>
              <a:gd name="connsiteX3" fmla="*/ 1163657 w 1207548"/>
              <a:gd name="connsiteY3" fmla="*/ 314553 h 4886553"/>
              <a:gd name="connsiteX4" fmla="*/ 1156342 w 1207548"/>
              <a:gd name="connsiteY4" fmla="*/ 336499 h 4886553"/>
              <a:gd name="connsiteX5" fmla="*/ 1112451 w 1207548"/>
              <a:gd name="connsiteY5" fmla="*/ 365760 h 4886553"/>
              <a:gd name="connsiteX6" fmla="*/ 1097820 w 1207548"/>
              <a:gd name="connsiteY6" fmla="*/ 380390 h 4886553"/>
              <a:gd name="connsiteX7" fmla="*/ 1083190 w 1207548"/>
              <a:gd name="connsiteY7" fmla="*/ 402336 h 4886553"/>
              <a:gd name="connsiteX8" fmla="*/ 1061244 w 1207548"/>
              <a:gd name="connsiteY8" fmla="*/ 416966 h 4886553"/>
              <a:gd name="connsiteX9" fmla="*/ 1046614 w 1207548"/>
              <a:gd name="connsiteY9" fmla="*/ 438912 h 4886553"/>
              <a:gd name="connsiteX10" fmla="*/ 1065664 w 1207548"/>
              <a:gd name="connsiteY10" fmla="*/ 581761 h 4886553"/>
              <a:gd name="connsiteX11" fmla="*/ 1082945 w 1207548"/>
              <a:gd name="connsiteY11" fmla="*/ 625490 h 4886553"/>
              <a:gd name="connsiteX12" fmla="*/ 1102240 w 1207548"/>
              <a:gd name="connsiteY12" fmla="*/ 681278 h 4886553"/>
              <a:gd name="connsiteX13" fmla="*/ 1124186 w 1207548"/>
              <a:gd name="connsiteY13" fmla="*/ 724204 h 4886553"/>
              <a:gd name="connsiteX14" fmla="*/ 1112451 w 1207548"/>
              <a:gd name="connsiteY14" fmla="*/ 730635 h 4886553"/>
              <a:gd name="connsiteX15" fmla="*/ 1127081 w 1207548"/>
              <a:gd name="connsiteY15" fmla="*/ 785460 h 4886553"/>
              <a:gd name="connsiteX16" fmla="*/ 1119766 w 1207548"/>
              <a:gd name="connsiteY16" fmla="*/ 892454 h 4886553"/>
              <a:gd name="connsiteX17" fmla="*/ 1112451 w 1207548"/>
              <a:gd name="connsiteY17" fmla="*/ 921715 h 4886553"/>
              <a:gd name="connsiteX18" fmla="*/ 1090505 w 1207548"/>
              <a:gd name="connsiteY18" fmla="*/ 936345 h 4886553"/>
              <a:gd name="connsiteX19" fmla="*/ 1075875 w 1207548"/>
              <a:gd name="connsiteY19" fmla="*/ 950976 h 4886553"/>
              <a:gd name="connsiteX20" fmla="*/ 1031984 w 1207548"/>
              <a:gd name="connsiteY20" fmla="*/ 980236 h 4886553"/>
              <a:gd name="connsiteX21" fmla="*/ 988092 w 1207548"/>
              <a:gd name="connsiteY21" fmla="*/ 1009497 h 4886553"/>
              <a:gd name="connsiteX22" fmla="*/ 973462 w 1207548"/>
              <a:gd name="connsiteY22" fmla="*/ 1024128 h 4886553"/>
              <a:gd name="connsiteX23" fmla="*/ 951516 w 1207548"/>
              <a:gd name="connsiteY23" fmla="*/ 1038758 h 4886553"/>
              <a:gd name="connsiteX24" fmla="*/ 922256 w 1207548"/>
              <a:gd name="connsiteY24" fmla="*/ 1075334 h 4886553"/>
              <a:gd name="connsiteX25" fmla="*/ 914940 w 1207548"/>
              <a:gd name="connsiteY25" fmla="*/ 1316736 h 4886553"/>
              <a:gd name="connsiteX26" fmla="*/ 900310 w 1207548"/>
              <a:gd name="connsiteY26" fmla="*/ 1338681 h 4886553"/>
              <a:gd name="connsiteX27" fmla="*/ 885680 w 1207548"/>
              <a:gd name="connsiteY27" fmla="*/ 1389888 h 4886553"/>
              <a:gd name="connsiteX28" fmla="*/ 871049 w 1207548"/>
              <a:gd name="connsiteY28" fmla="*/ 1484985 h 4886553"/>
              <a:gd name="connsiteX29" fmla="*/ 856419 w 1207548"/>
              <a:gd name="connsiteY29" fmla="*/ 1550822 h 4886553"/>
              <a:gd name="connsiteX30" fmla="*/ 849104 w 1207548"/>
              <a:gd name="connsiteY30" fmla="*/ 1836115 h 4886553"/>
              <a:gd name="connsiteX31" fmla="*/ 834473 w 1207548"/>
              <a:gd name="connsiteY31" fmla="*/ 1850745 h 4886553"/>
              <a:gd name="connsiteX32" fmla="*/ 761321 w 1207548"/>
              <a:gd name="connsiteY32" fmla="*/ 1858060 h 4886553"/>
              <a:gd name="connsiteX33" fmla="*/ 739376 w 1207548"/>
              <a:gd name="connsiteY33" fmla="*/ 1865376 h 4886553"/>
              <a:gd name="connsiteX34" fmla="*/ 702800 w 1207548"/>
              <a:gd name="connsiteY34" fmla="*/ 1901952 h 4886553"/>
              <a:gd name="connsiteX35" fmla="*/ 658908 w 1207548"/>
              <a:gd name="connsiteY35" fmla="*/ 1916582 h 4886553"/>
              <a:gd name="connsiteX36" fmla="*/ 566706 w 1207548"/>
              <a:gd name="connsiteY36" fmla="*/ 1982012 h 4886553"/>
              <a:gd name="connsiteX37" fmla="*/ 549180 w 1207548"/>
              <a:gd name="connsiteY37" fmla="*/ 1997049 h 4886553"/>
              <a:gd name="connsiteX38" fmla="*/ 432137 w 1207548"/>
              <a:gd name="connsiteY38" fmla="*/ 2011680 h 4886553"/>
              <a:gd name="connsiteX39" fmla="*/ 395561 w 1207548"/>
              <a:gd name="connsiteY39" fmla="*/ 2055571 h 4886553"/>
              <a:gd name="connsiteX40" fmla="*/ 344355 w 1207548"/>
              <a:gd name="connsiteY40" fmla="*/ 2106777 h 4886553"/>
              <a:gd name="connsiteX41" fmla="*/ 329724 w 1207548"/>
              <a:gd name="connsiteY41" fmla="*/ 2121408 h 4886553"/>
              <a:gd name="connsiteX42" fmla="*/ 285833 w 1207548"/>
              <a:gd name="connsiteY42" fmla="*/ 2172614 h 4886553"/>
              <a:gd name="connsiteX43" fmla="*/ 287159 w 1207548"/>
              <a:gd name="connsiteY43" fmla="*/ 2187244 h 4886553"/>
              <a:gd name="connsiteX44" fmla="*/ 257457 w 1207548"/>
              <a:gd name="connsiteY44" fmla="*/ 2214214 h 4886553"/>
              <a:gd name="connsiteX45" fmla="*/ 219996 w 1207548"/>
              <a:gd name="connsiteY45" fmla="*/ 2275027 h 4886553"/>
              <a:gd name="connsiteX46" fmla="*/ 212681 w 1207548"/>
              <a:gd name="connsiteY46" fmla="*/ 2296972 h 4886553"/>
              <a:gd name="connsiteX47" fmla="*/ 190736 w 1207548"/>
              <a:gd name="connsiteY47" fmla="*/ 2311603 h 4886553"/>
              <a:gd name="connsiteX48" fmla="*/ 161475 w 1207548"/>
              <a:gd name="connsiteY48" fmla="*/ 2340864 h 4886553"/>
              <a:gd name="connsiteX49" fmla="*/ 146844 w 1207548"/>
              <a:gd name="connsiteY49" fmla="*/ 2355494 h 4886553"/>
              <a:gd name="connsiteX50" fmla="*/ 117584 w 1207548"/>
              <a:gd name="connsiteY50" fmla="*/ 2399385 h 4886553"/>
              <a:gd name="connsiteX51" fmla="*/ 110268 w 1207548"/>
              <a:gd name="connsiteY51" fmla="*/ 2457907 h 4886553"/>
              <a:gd name="connsiteX52" fmla="*/ 102953 w 1207548"/>
              <a:gd name="connsiteY52" fmla="*/ 2618841 h 4886553"/>
              <a:gd name="connsiteX53" fmla="*/ 88323 w 1207548"/>
              <a:gd name="connsiteY53" fmla="*/ 2662732 h 4886553"/>
              <a:gd name="connsiteX54" fmla="*/ 73692 w 1207548"/>
              <a:gd name="connsiteY54" fmla="*/ 2677363 h 4886553"/>
              <a:gd name="connsiteX55" fmla="*/ 22486 w 1207548"/>
              <a:gd name="connsiteY55" fmla="*/ 2706624 h 4886553"/>
              <a:gd name="connsiteX56" fmla="*/ 540 w 1207548"/>
              <a:gd name="connsiteY56" fmla="*/ 2721254 h 4886553"/>
              <a:gd name="connsiteX57" fmla="*/ 8297 w 1207548"/>
              <a:gd name="connsiteY57" fmla="*/ 2743200 h 4886553"/>
              <a:gd name="connsiteX58" fmla="*/ 23370 w 1207548"/>
              <a:gd name="connsiteY58" fmla="*/ 3034923 h 4886553"/>
              <a:gd name="connsiteX59" fmla="*/ 38001 w 1207548"/>
              <a:gd name="connsiteY59" fmla="*/ 3054136 h 4886553"/>
              <a:gd name="connsiteX60" fmla="*/ 62236 w 1207548"/>
              <a:gd name="connsiteY60" fmla="*/ 3087014 h 4886553"/>
              <a:gd name="connsiteX61" fmla="*/ 71844 w 1207548"/>
              <a:gd name="connsiteY61" fmla="*/ 3124033 h 4886553"/>
              <a:gd name="connsiteX62" fmla="*/ 88765 w 1207548"/>
              <a:gd name="connsiteY62" fmla="*/ 3174355 h 4886553"/>
              <a:gd name="connsiteX63" fmla="*/ 107373 w 1207548"/>
              <a:gd name="connsiteY63" fmla="*/ 3210814 h 4886553"/>
              <a:gd name="connsiteX64" fmla="*/ 130284 w 1207548"/>
              <a:gd name="connsiteY64" fmla="*/ 3274720 h 4886553"/>
              <a:gd name="connsiteX65" fmla="*/ 165894 w 1207548"/>
              <a:gd name="connsiteY65" fmla="*/ 3339592 h 4886553"/>
              <a:gd name="connsiteX66" fmla="*/ 208820 w 1207548"/>
              <a:gd name="connsiteY66" fmla="*/ 3451250 h 4886553"/>
              <a:gd name="connsiteX67" fmla="*/ 205366 w 1207548"/>
              <a:gd name="connsiteY67" fmla="*/ 3496665 h 4886553"/>
              <a:gd name="connsiteX68" fmla="*/ 244431 w 1207548"/>
              <a:gd name="connsiteY68" fmla="*/ 3533648 h 4886553"/>
              <a:gd name="connsiteX69" fmla="*/ 283496 w 1207548"/>
              <a:gd name="connsiteY69" fmla="*/ 3606800 h 4886553"/>
              <a:gd name="connsiteX70" fmla="*/ 271762 w 1207548"/>
              <a:gd name="connsiteY70" fmla="*/ 3597554 h 4886553"/>
              <a:gd name="connsiteX71" fmla="*/ 232696 w 1207548"/>
              <a:gd name="connsiteY71" fmla="*/ 3560013 h 4886553"/>
              <a:gd name="connsiteX72" fmla="*/ 214205 w 1207548"/>
              <a:gd name="connsiteY72" fmla="*/ 3467811 h 4886553"/>
              <a:gd name="connsiteX73" fmla="*/ 206331 w 1207548"/>
              <a:gd name="connsiteY73" fmla="*/ 3462020 h 4886553"/>
              <a:gd name="connsiteX74" fmla="*/ 295638 w 1207548"/>
              <a:gd name="connsiteY74" fmla="*/ 3672230 h 4886553"/>
              <a:gd name="connsiteX75" fmla="*/ 269272 w 1207548"/>
              <a:gd name="connsiteY75" fmla="*/ 3600450 h 4886553"/>
              <a:gd name="connsiteX76" fmla="*/ 311233 w 1207548"/>
              <a:gd name="connsiteY76" fmla="*/ 3662426 h 4886553"/>
              <a:gd name="connsiteX77" fmla="*/ 315095 w 1207548"/>
              <a:gd name="connsiteY77" fmla="*/ 3669741 h 4886553"/>
              <a:gd name="connsiteX78" fmla="*/ 291217 w 1207548"/>
              <a:gd name="connsiteY78" fmla="*/ 3653587 h 4886553"/>
              <a:gd name="connsiteX79" fmla="*/ 315652 w 1207548"/>
              <a:gd name="connsiteY79" fmla="*/ 3699001 h 4886553"/>
              <a:gd name="connsiteX80" fmla="*/ 329725 w 1207548"/>
              <a:gd name="connsiteY80" fmla="*/ 3760012 h 4886553"/>
              <a:gd name="connsiteX81" fmla="*/ 307779 w 1207548"/>
              <a:gd name="connsiteY81" fmla="*/ 3847795 h 4886553"/>
              <a:gd name="connsiteX82" fmla="*/ 285833 w 1207548"/>
              <a:gd name="connsiteY82" fmla="*/ 3855110 h 4886553"/>
              <a:gd name="connsiteX83" fmla="*/ 271203 w 1207548"/>
              <a:gd name="connsiteY83" fmla="*/ 3972153 h 4886553"/>
              <a:gd name="connsiteX84" fmla="*/ 263888 w 1207548"/>
              <a:gd name="connsiteY84" fmla="*/ 4001414 h 4886553"/>
              <a:gd name="connsiteX85" fmla="*/ 234627 w 1207548"/>
              <a:gd name="connsiteY85" fmla="*/ 4030675 h 4886553"/>
              <a:gd name="connsiteX86" fmla="*/ 227312 w 1207548"/>
              <a:gd name="connsiteY86" fmla="*/ 4052620 h 4886553"/>
              <a:gd name="connsiteX87" fmla="*/ 227312 w 1207548"/>
              <a:gd name="connsiteY87" fmla="*/ 4315968 h 4886553"/>
              <a:gd name="connsiteX88" fmla="*/ 249257 w 1207548"/>
              <a:gd name="connsiteY88" fmla="*/ 4330598 h 4886553"/>
              <a:gd name="connsiteX89" fmla="*/ 263888 w 1207548"/>
              <a:gd name="connsiteY89" fmla="*/ 4345228 h 4886553"/>
              <a:gd name="connsiteX90" fmla="*/ 309303 w 1207548"/>
              <a:gd name="connsiteY90" fmla="*/ 4392980 h 4886553"/>
              <a:gd name="connsiteX91" fmla="*/ 309506 w 1207548"/>
              <a:gd name="connsiteY91" fmla="*/ 4394352 h 4886553"/>
              <a:gd name="connsiteX92" fmla="*/ 338564 w 1207548"/>
              <a:gd name="connsiteY92" fmla="*/ 4441291 h 4886553"/>
              <a:gd name="connsiteX93" fmla="*/ 341459 w 1207548"/>
              <a:gd name="connsiteY93" fmla="*/ 4536389 h 4886553"/>
              <a:gd name="connsiteX94" fmla="*/ 337040 w 1207548"/>
              <a:gd name="connsiteY94" fmla="*/ 4579315 h 4886553"/>
              <a:gd name="connsiteX95" fmla="*/ 351670 w 1207548"/>
              <a:gd name="connsiteY95" fmla="*/ 4659782 h 4886553"/>
              <a:gd name="connsiteX96" fmla="*/ 366300 w 1207548"/>
              <a:gd name="connsiteY96" fmla="*/ 4681728 h 4886553"/>
              <a:gd name="connsiteX97" fmla="*/ 373616 w 1207548"/>
              <a:gd name="connsiteY97" fmla="*/ 4710988 h 4886553"/>
              <a:gd name="connsiteX98" fmla="*/ 402876 w 1207548"/>
              <a:gd name="connsiteY98" fmla="*/ 4784140 h 4886553"/>
              <a:gd name="connsiteX99" fmla="*/ 432137 w 1207548"/>
              <a:gd name="connsiteY99" fmla="*/ 4828032 h 4886553"/>
              <a:gd name="connsiteX100" fmla="*/ 439452 w 1207548"/>
              <a:gd name="connsiteY100" fmla="*/ 4864608 h 4886553"/>
              <a:gd name="connsiteX101" fmla="*/ 461398 w 1207548"/>
              <a:gd name="connsiteY101" fmla="*/ 4871923 h 4886553"/>
              <a:gd name="connsiteX102" fmla="*/ 483344 w 1207548"/>
              <a:gd name="connsiteY102" fmla="*/ 4886553 h 4886553"/>
              <a:gd name="connsiteX0" fmla="*/ 1207201 w 1207201"/>
              <a:gd name="connsiteY0" fmla="*/ 0 h 4886553"/>
              <a:gd name="connsiteX1" fmla="*/ 1199886 w 1207201"/>
              <a:gd name="connsiteY1" fmla="*/ 292608 h 4886553"/>
              <a:gd name="connsiteX2" fmla="*/ 1177941 w 1207201"/>
              <a:gd name="connsiteY2" fmla="*/ 299923 h 4886553"/>
              <a:gd name="connsiteX3" fmla="*/ 1163310 w 1207201"/>
              <a:gd name="connsiteY3" fmla="*/ 314553 h 4886553"/>
              <a:gd name="connsiteX4" fmla="*/ 1155995 w 1207201"/>
              <a:gd name="connsiteY4" fmla="*/ 336499 h 4886553"/>
              <a:gd name="connsiteX5" fmla="*/ 1112104 w 1207201"/>
              <a:gd name="connsiteY5" fmla="*/ 365760 h 4886553"/>
              <a:gd name="connsiteX6" fmla="*/ 1097473 w 1207201"/>
              <a:gd name="connsiteY6" fmla="*/ 380390 h 4886553"/>
              <a:gd name="connsiteX7" fmla="*/ 1082843 w 1207201"/>
              <a:gd name="connsiteY7" fmla="*/ 402336 h 4886553"/>
              <a:gd name="connsiteX8" fmla="*/ 1060897 w 1207201"/>
              <a:gd name="connsiteY8" fmla="*/ 416966 h 4886553"/>
              <a:gd name="connsiteX9" fmla="*/ 1046267 w 1207201"/>
              <a:gd name="connsiteY9" fmla="*/ 438912 h 4886553"/>
              <a:gd name="connsiteX10" fmla="*/ 1065317 w 1207201"/>
              <a:gd name="connsiteY10" fmla="*/ 581761 h 4886553"/>
              <a:gd name="connsiteX11" fmla="*/ 1082598 w 1207201"/>
              <a:gd name="connsiteY11" fmla="*/ 625490 h 4886553"/>
              <a:gd name="connsiteX12" fmla="*/ 1101893 w 1207201"/>
              <a:gd name="connsiteY12" fmla="*/ 681278 h 4886553"/>
              <a:gd name="connsiteX13" fmla="*/ 1123839 w 1207201"/>
              <a:gd name="connsiteY13" fmla="*/ 724204 h 4886553"/>
              <a:gd name="connsiteX14" fmla="*/ 1112104 w 1207201"/>
              <a:gd name="connsiteY14" fmla="*/ 730635 h 4886553"/>
              <a:gd name="connsiteX15" fmla="*/ 1126734 w 1207201"/>
              <a:gd name="connsiteY15" fmla="*/ 785460 h 4886553"/>
              <a:gd name="connsiteX16" fmla="*/ 1119419 w 1207201"/>
              <a:gd name="connsiteY16" fmla="*/ 892454 h 4886553"/>
              <a:gd name="connsiteX17" fmla="*/ 1112104 w 1207201"/>
              <a:gd name="connsiteY17" fmla="*/ 921715 h 4886553"/>
              <a:gd name="connsiteX18" fmla="*/ 1090158 w 1207201"/>
              <a:gd name="connsiteY18" fmla="*/ 936345 h 4886553"/>
              <a:gd name="connsiteX19" fmla="*/ 1075528 w 1207201"/>
              <a:gd name="connsiteY19" fmla="*/ 950976 h 4886553"/>
              <a:gd name="connsiteX20" fmla="*/ 1031637 w 1207201"/>
              <a:gd name="connsiteY20" fmla="*/ 980236 h 4886553"/>
              <a:gd name="connsiteX21" fmla="*/ 987745 w 1207201"/>
              <a:gd name="connsiteY21" fmla="*/ 1009497 h 4886553"/>
              <a:gd name="connsiteX22" fmla="*/ 973115 w 1207201"/>
              <a:gd name="connsiteY22" fmla="*/ 1024128 h 4886553"/>
              <a:gd name="connsiteX23" fmla="*/ 951169 w 1207201"/>
              <a:gd name="connsiteY23" fmla="*/ 1038758 h 4886553"/>
              <a:gd name="connsiteX24" fmla="*/ 921909 w 1207201"/>
              <a:gd name="connsiteY24" fmla="*/ 1075334 h 4886553"/>
              <a:gd name="connsiteX25" fmla="*/ 914593 w 1207201"/>
              <a:gd name="connsiteY25" fmla="*/ 1316736 h 4886553"/>
              <a:gd name="connsiteX26" fmla="*/ 899963 w 1207201"/>
              <a:gd name="connsiteY26" fmla="*/ 1338681 h 4886553"/>
              <a:gd name="connsiteX27" fmla="*/ 885333 w 1207201"/>
              <a:gd name="connsiteY27" fmla="*/ 1389888 h 4886553"/>
              <a:gd name="connsiteX28" fmla="*/ 870702 w 1207201"/>
              <a:gd name="connsiteY28" fmla="*/ 1484985 h 4886553"/>
              <a:gd name="connsiteX29" fmla="*/ 856072 w 1207201"/>
              <a:gd name="connsiteY29" fmla="*/ 1550822 h 4886553"/>
              <a:gd name="connsiteX30" fmla="*/ 848757 w 1207201"/>
              <a:gd name="connsiteY30" fmla="*/ 1836115 h 4886553"/>
              <a:gd name="connsiteX31" fmla="*/ 834126 w 1207201"/>
              <a:gd name="connsiteY31" fmla="*/ 1850745 h 4886553"/>
              <a:gd name="connsiteX32" fmla="*/ 760974 w 1207201"/>
              <a:gd name="connsiteY32" fmla="*/ 1858060 h 4886553"/>
              <a:gd name="connsiteX33" fmla="*/ 739029 w 1207201"/>
              <a:gd name="connsiteY33" fmla="*/ 1865376 h 4886553"/>
              <a:gd name="connsiteX34" fmla="*/ 702453 w 1207201"/>
              <a:gd name="connsiteY34" fmla="*/ 1901952 h 4886553"/>
              <a:gd name="connsiteX35" fmla="*/ 658561 w 1207201"/>
              <a:gd name="connsiteY35" fmla="*/ 1916582 h 4886553"/>
              <a:gd name="connsiteX36" fmla="*/ 566359 w 1207201"/>
              <a:gd name="connsiteY36" fmla="*/ 1982012 h 4886553"/>
              <a:gd name="connsiteX37" fmla="*/ 548833 w 1207201"/>
              <a:gd name="connsiteY37" fmla="*/ 1997049 h 4886553"/>
              <a:gd name="connsiteX38" fmla="*/ 431790 w 1207201"/>
              <a:gd name="connsiteY38" fmla="*/ 2011680 h 4886553"/>
              <a:gd name="connsiteX39" fmla="*/ 395214 w 1207201"/>
              <a:gd name="connsiteY39" fmla="*/ 2055571 h 4886553"/>
              <a:gd name="connsiteX40" fmla="*/ 344008 w 1207201"/>
              <a:gd name="connsiteY40" fmla="*/ 2106777 h 4886553"/>
              <a:gd name="connsiteX41" fmla="*/ 329377 w 1207201"/>
              <a:gd name="connsiteY41" fmla="*/ 2121408 h 4886553"/>
              <a:gd name="connsiteX42" fmla="*/ 285486 w 1207201"/>
              <a:gd name="connsiteY42" fmla="*/ 2172614 h 4886553"/>
              <a:gd name="connsiteX43" fmla="*/ 286812 w 1207201"/>
              <a:gd name="connsiteY43" fmla="*/ 2187244 h 4886553"/>
              <a:gd name="connsiteX44" fmla="*/ 257110 w 1207201"/>
              <a:gd name="connsiteY44" fmla="*/ 2214214 h 4886553"/>
              <a:gd name="connsiteX45" fmla="*/ 219649 w 1207201"/>
              <a:gd name="connsiteY45" fmla="*/ 2275027 h 4886553"/>
              <a:gd name="connsiteX46" fmla="*/ 212334 w 1207201"/>
              <a:gd name="connsiteY46" fmla="*/ 2296972 h 4886553"/>
              <a:gd name="connsiteX47" fmla="*/ 190389 w 1207201"/>
              <a:gd name="connsiteY47" fmla="*/ 2311603 h 4886553"/>
              <a:gd name="connsiteX48" fmla="*/ 161128 w 1207201"/>
              <a:gd name="connsiteY48" fmla="*/ 2340864 h 4886553"/>
              <a:gd name="connsiteX49" fmla="*/ 146497 w 1207201"/>
              <a:gd name="connsiteY49" fmla="*/ 2355494 h 4886553"/>
              <a:gd name="connsiteX50" fmla="*/ 117237 w 1207201"/>
              <a:gd name="connsiteY50" fmla="*/ 2399385 h 4886553"/>
              <a:gd name="connsiteX51" fmla="*/ 109921 w 1207201"/>
              <a:gd name="connsiteY51" fmla="*/ 2457907 h 4886553"/>
              <a:gd name="connsiteX52" fmla="*/ 102606 w 1207201"/>
              <a:gd name="connsiteY52" fmla="*/ 2618841 h 4886553"/>
              <a:gd name="connsiteX53" fmla="*/ 87976 w 1207201"/>
              <a:gd name="connsiteY53" fmla="*/ 2662732 h 4886553"/>
              <a:gd name="connsiteX54" fmla="*/ 73345 w 1207201"/>
              <a:gd name="connsiteY54" fmla="*/ 2677363 h 4886553"/>
              <a:gd name="connsiteX55" fmla="*/ 22139 w 1207201"/>
              <a:gd name="connsiteY55" fmla="*/ 2706624 h 4886553"/>
              <a:gd name="connsiteX56" fmla="*/ 193 w 1207201"/>
              <a:gd name="connsiteY56" fmla="*/ 2721254 h 4886553"/>
              <a:gd name="connsiteX57" fmla="*/ 23022 w 1207201"/>
              <a:gd name="connsiteY57" fmla="*/ 2738175 h 4886553"/>
              <a:gd name="connsiteX58" fmla="*/ 23023 w 1207201"/>
              <a:gd name="connsiteY58" fmla="*/ 3034923 h 4886553"/>
              <a:gd name="connsiteX59" fmla="*/ 37654 w 1207201"/>
              <a:gd name="connsiteY59" fmla="*/ 3054136 h 4886553"/>
              <a:gd name="connsiteX60" fmla="*/ 61889 w 1207201"/>
              <a:gd name="connsiteY60" fmla="*/ 3087014 h 4886553"/>
              <a:gd name="connsiteX61" fmla="*/ 71497 w 1207201"/>
              <a:gd name="connsiteY61" fmla="*/ 3124033 h 4886553"/>
              <a:gd name="connsiteX62" fmla="*/ 88418 w 1207201"/>
              <a:gd name="connsiteY62" fmla="*/ 3174355 h 4886553"/>
              <a:gd name="connsiteX63" fmla="*/ 107026 w 1207201"/>
              <a:gd name="connsiteY63" fmla="*/ 3210814 h 4886553"/>
              <a:gd name="connsiteX64" fmla="*/ 129937 w 1207201"/>
              <a:gd name="connsiteY64" fmla="*/ 3274720 h 4886553"/>
              <a:gd name="connsiteX65" fmla="*/ 165547 w 1207201"/>
              <a:gd name="connsiteY65" fmla="*/ 3339592 h 4886553"/>
              <a:gd name="connsiteX66" fmla="*/ 208473 w 1207201"/>
              <a:gd name="connsiteY66" fmla="*/ 3451250 h 4886553"/>
              <a:gd name="connsiteX67" fmla="*/ 205019 w 1207201"/>
              <a:gd name="connsiteY67" fmla="*/ 3496665 h 4886553"/>
              <a:gd name="connsiteX68" fmla="*/ 244084 w 1207201"/>
              <a:gd name="connsiteY68" fmla="*/ 3533648 h 4886553"/>
              <a:gd name="connsiteX69" fmla="*/ 283149 w 1207201"/>
              <a:gd name="connsiteY69" fmla="*/ 3606800 h 4886553"/>
              <a:gd name="connsiteX70" fmla="*/ 271415 w 1207201"/>
              <a:gd name="connsiteY70" fmla="*/ 3597554 h 4886553"/>
              <a:gd name="connsiteX71" fmla="*/ 232349 w 1207201"/>
              <a:gd name="connsiteY71" fmla="*/ 3560013 h 4886553"/>
              <a:gd name="connsiteX72" fmla="*/ 213858 w 1207201"/>
              <a:gd name="connsiteY72" fmla="*/ 3467811 h 4886553"/>
              <a:gd name="connsiteX73" fmla="*/ 205984 w 1207201"/>
              <a:gd name="connsiteY73" fmla="*/ 3462020 h 4886553"/>
              <a:gd name="connsiteX74" fmla="*/ 295291 w 1207201"/>
              <a:gd name="connsiteY74" fmla="*/ 3672230 h 4886553"/>
              <a:gd name="connsiteX75" fmla="*/ 268925 w 1207201"/>
              <a:gd name="connsiteY75" fmla="*/ 3600450 h 4886553"/>
              <a:gd name="connsiteX76" fmla="*/ 310886 w 1207201"/>
              <a:gd name="connsiteY76" fmla="*/ 3662426 h 4886553"/>
              <a:gd name="connsiteX77" fmla="*/ 314748 w 1207201"/>
              <a:gd name="connsiteY77" fmla="*/ 3669741 h 4886553"/>
              <a:gd name="connsiteX78" fmla="*/ 290870 w 1207201"/>
              <a:gd name="connsiteY78" fmla="*/ 3653587 h 4886553"/>
              <a:gd name="connsiteX79" fmla="*/ 315305 w 1207201"/>
              <a:gd name="connsiteY79" fmla="*/ 3699001 h 4886553"/>
              <a:gd name="connsiteX80" fmla="*/ 329378 w 1207201"/>
              <a:gd name="connsiteY80" fmla="*/ 3760012 h 4886553"/>
              <a:gd name="connsiteX81" fmla="*/ 307432 w 1207201"/>
              <a:gd name="connsiteY81" fmla="*/ 3847795 h 4886553"/>
              <a:gd name="connsiteX82" fmla="*/ 285486 w 1207201"/>
              <a:gd name="connsiteY82" fmla="*/ 3855110 h 4886553"/>
              <a:gd name="connsiteX83" fmla="*/ 270856 w 1207201"/>
              <a:gd name="connsiteY83" fmla="*/ 3972153 h 4886553"/>
              <a:gd name="connsiteX84" fmla="*/ 263541 w 1207201"/>
              <a:gd name="connsiteY84" fmla="*/ 4001414 h 4886553"/>
              <a:gd name="connsiteX85" fmla="*/ 234280 w 1207201"/>
              <a:gd name="connsiteY85" fmla="*/ 4030675 h 4886553"/>
              <a:gd name="connsiteX86" fmla="*/ 226965 w 1207201"/>
              <a:gd name="connsiteY86" fmla="*/ 4052620 h 4886553"/>
              <a:gd name="connsiteX87" fmla="*/ 226965 w 1207201"/>
              <a:gd name="connsiteY87" fmla="*/ 4315968 h 4886553"/>
              <a:gd name="connsiteX88" fmla="*/ 248910 w 1207201"/>
              <a:gd name="connsiteY88" fmla="*/ 4330598 h 4886553"/>
              <a:gd name="connsiteX89" fmla="*/ 263541 w 1207201"/>
              <a:gd name="connsiteY89" fmla="*/ 4345228 h 4886553"/>
              <a:gd name="connsiteX90" fmla="*/ 308956 w 1207201"/>
              <a:gd name="connsiteY90" fmla="*/ 4392980 h 4886553"/>
              <a:gd name="connsiteX91" fmla="*/ 309159 w 1207201"/>
              <a:gd name="connsiteY91" fmla="*/ 4394352 h 4886553"/>
              <a:gd name="connsiteX92" fmla="*/ 338217 w 1207201"/>
              <a:gd name="connsiteY92" fmla="*/ 4441291 h 4886553"/>
              <a:gd name="connsiteX93" fmla="*/ 341112 w 1207201"/>
              <a:gd name="connsiteY93" fmla="*/ 4536389 h 4886553"/>
              <a:gd name="connsiteX94" fmla="*/ 336693 w 1207201"/>
              <a:gd name="connsiteY94" fmla="*/ 4579315 h 4886553"/>
              <a:gd name="connsiteX95" fmla="*/ 351323 w 1207201"/>
              <a:gd name="connsiteY95" fmla="*/ 4659782 h 4886553"/>
              <a:gd name="connsiteX96" fmla="*/ 365953 w 1207201"/>
              <a:gd name="connsiteY96" fmla="*/ 4681728 h 4886553"/>
              <a:gd name="connsiteX97" fmla="*/ 373269 w 1207201"/>
              <a:gd name="connsiteY97" fmla="*/ 4710988 h 4886553"/>
              <a:gd name="connsiteX98" fmla="*/ 402529 w 1207201"/>
              <a:gd name="connsiteY98" fmla="*/ 4784140 h 4886553"/>
              <a:gd name="connsiteX99" fmla="*/ 431790 w 1207201"/>
              <a:gd name="connsiteY99" fmla="*/ 4828032 h 4886553"/>
              <a:gd name="connsiteX100" fmla="*/ 439105 w 1207201"/>
              <a:gd name="connsiteY100" fmla="*/ 4864608 h 4886553"/>
              <a:gd name="connsiteX101" fmla="*/ 461051 w 1207201"/>
              <a:gd name="connsiteY101" fmla="*/ 4871923 h 4886553"/>
              <a:gd name="connsiteX102" fmla="*/ 482997 w 1207201"/>
              <a:gd name="connsiteY102" fmla="*/ 4886553 h 4886553"/>
              <a:gd name="connsiteX0" fmla="*/ 1207601 w 1207601"/>
              <a:gd name="connsiteY0" fmla="*/ 0 h 4886553"/>
              <a:gd name="connsiteX1" fmla="*/ 1200286 w 1207601"/>
              <a:gd name="connsiteY1" fmla="*/ 292608 h 4886553"/>
              <a:gd name="connsiteX2" fmla="*/ 1178341 w 1207601"/>
              <a:gd name="connsiteY2" fmla="*/ 299923 h 4886553"/>
              <a:gd name="connsiteX3" fmla="*/ 1163710 w 1207601"/>
              <a:gd name="connsiteY3" fmla="*/ 314553 h 4886553"/>
              <a:gd name="connsiteX4" fmla="*/ 1156395 w 1207601"/>
              <a:gd name="connsiteY4" fmla="*/ 336499 h 4886553"/>
              <a:gd name="connsiteX5" fmla="*/ 1112504 w 1207601"/>
              <a:gd name="connsiteY5" fmla="*/ 365760 h 4886553"/>
              <a:gd name="connsiteX6" fmla="*/ 1097873 w 1207601"/>
              <a:gd name="connsiteY6" fmla="*/ 380390 h 4886553"/>
              <a:gd name="connsiteX7" fmla="*/ 1083243 w 1207601"/>
              <a:gd name="connsiteY7" fmla="*/ 402336 h 4886553"/>
              <a:gd name="connsiteX8" fmla="*/ 1061297 w 1207601"/>
              <a:gd name="connsiteY8" fmla="*/ 416966 h 4886553"/>
              <a:gd name="connsiteX9" fmla="*/ 1046667 w 1207601"/>
              <a:gd name="connsiteY9" fmla="*/ 438912 h 4886553"/>
              <a:gd name="connsiteX10" fmla="*/ 1065717 w 1207601"/>
              <a:gd name="connsiteY10" fmla="*/ 581761 h 4886553"/>
              <a:gd name="connsiteX11" fmla="*/ 1082998 w 1207601"/>
              <a:gd name="connsiteY11" fmla="*/ 625490 h 4886553"/>
              <a:gd name="connsiteX12" fmla="*/ 1102293 w 1207601"/>
              <a:gd name="connsiteY12" fmla="*/ 681278 h 4886553"/>
              <a:gd name="connsiteX13" fmla="*/ 1124239 w 1207601"/>
              <a:gd name="connsiteY13" fmla="*/ 724204 h 4886553"/>
              <a:gd name="connsiteX14" fmla="*/ 1112504 w 1207601"/>
              <a:gd name="connsiteY14" fmla="*/ 730635 h 4886553"/>
              <a:gd name="connsiteX15" fmla="*/ 1127134 w 1207601"/>
              <a:gd name="connsiteY15" fmla="*/ 785460 h 4886553"/>
              <a:gd name="connsiteX16" fmla="*/ 1119819 w 1207601"/>
              <a:gd name="connsiteY16" fmla="*/ 892454 h 4886553"/>
              <a:gd name="connsiteX17" fmla="*/ 1112504 w 1207601"/>
              <a:gd name="connsiteY17" fmla="*/ 921715 h 4886553"/>
              <a:gd name="connsiteX18" fmla="*/ 1090558 w 1207601"/>
              <a:gd name="connsiteY18" fmla="*/ 936345 h 4886553"/>
              <a:gd name="connsiteX19" fmla="*/ 1075928 w 1207601"/>
              <a:gd name="connsiteY19" fmla="*/ 950976 h 4886553"/>
              <a:gd name="connsiteX20" fmla="*/ 1032037 w 1207601"/>
              <a:gd name="connsiteY20" fmla="*/ 980236 h 4886553"/>
              <a:gd name="connsiteX21" fmla="*/ 988145 w 1207601"/>
              <a:gd name="connsiteY21" fmla="*/ 1009497 h 4886553"/>
              <a:gd name="connsiteX22" fmla="*/ 973515 w 1207601"/>
              <a:gd name="connsiteY22" fmla="*/ 1024128 h 4886553"/>
              <a:gd name="connsiteX23" fmla="*/ 951569 w 1207601"/>
              <a:gd name="connsiteY23" fmla="*/ 1038758 h 4886553"/>
              <a:gd name="connsiteX24" fmla="*/ 922309 w 1207601"/>
              <a:gd name="connsiteY24" fmla="*/ 1075334 h 4886553"/>
              <a:gd name="connsiteX25" fmla="*/ 914993 w 1207601"/>
              <a:gd name="connsiteY25" fmla="*/ 1316736 h 4886553"/>
              <a:gd name="connsiteX26" fmla="*/ 900363 w 1207601"/>
              <a:gd name="connsiteY26" fmla="*/ 1338681 h 4886553"/>
              <a:gd name="connsiteX27" fmla="*/ 885733 w 1207601"/>
              <a:gd name="connsiteY27" fmla="*/ 1389888 h 4886553"/>
              <a:gd name="connsiteX28" fmla="*/ 871102 w 1207601"/>
              <a:gd name="connsiteY28" fmla="*/ 1484985 h 4886553"/>
              <a:gd name="connsiteX29" fmla="*/ 856472 w 1207601"/>
              <a:gd name="connsiteY29" fmla="*/ 1550822 h 4886553"/>
              <a:gd name="connsiteX30" fmla="*/ 849157 w 1207601"/>
              <a:gd name="connsiteY30" fmla="*/ 1836115 h 4886553"/>
              <a:gd name="connsiteX31" fmla="*/ 834526 w 1207601"/>
              <a:gd name="connsiteY31" fmla="*/ 1850745 h 4886553"/>
              <a:gd name="connsiteX32" fmla="*/ 761374 w 1207601"/>
              <a:gd name="connsiteY32" fmla="*/ 1858060 h 4886553"/>
              <a:gd name="connsiteX33" fmla="*/ 739429 w 1207601"/>
              <a:gd name="connsiteY33" fmla="*/ 1865376 h 4886553"/>
              <a:gd name="connsiteX34" fmla="*/ 702853 w 1207601"/>
              <a:gd name="connsiteY34" fmla="*/ 1901952 h 4886553"/>
              <a:gd name="connsiteX35" fmla="*/ 658961 w 1207601"/>
              <a:gd name="connsiteY35" fmla="*/ 1916582 h 4886553"/>
              <a:gd name="connsiteX36" fmla="*/ 566759 w 1207601"/>
              <a:gd name="connsiteY36" fmla="*/ 1982012 h 4886553"/>
              <a:gd name="connsiteX37" fmla="*/ 549233 w 1207601"/>
              <a:gd name="connsiteY37" fmla="*/ 1997049 h 4886553"/>
              <a:gd name="connsiteX38" fmla="*/ 432190 w 1207601"/>
              <a:gd name="connsiteY38" fmla="*/ 2011680 h 4886553"/>
              <a:gd name="connsiteX39" fmla="*/ 395614 w 1207601"/>
              <a:gd name="connsiteY39" fmla="*/ 2055571 h 4886553"/>
              <a:gd name="connsiteX40" fmla="*/ 344408 w 1207601"/>
              <a:gd name="connsiteY40" fmla="*/ 2106777 h 4886553"/>
              <a:gd name="connsiteX41" fmla="*/ 329777 w 1207601"/>
              <a:gd name="connsiteY41" fmla="*/ 2121408 h 4886553"/>
              <a:gd name="connsiteX42" fmla="*/ 285886 w 1207601"/>
              <a:gd name="connsiteY42" fmla="*/ 2172614 h 4886553"/>
              <a:gd name="connsiteX43" fmla="*/ 287212 w 1207601"/>
              <a:gd name="connsiteY43" fmla="*/ 2187244 h 4886553"/>
              <a:gd name="connsiteX44" fmla="*/ 257510 w 1207601"/>
              <a:gd name="connsiteY44" fmla="*/ 2214214 h 4886553"/>
              <a:gd name="connsiteX45" fmla="*/ 220049 w 1207601"/>
              <a:gd name="connsiteY45" fmla="*/ 2275027 h 4886553"/>
              <a:gd name="connsiteX46" fmla="*/ 212734 w 1207601"/>
              <a:gd name="connsiteY46" fmla="*/ 2296972 h 4886553"/>
              <a:gd name="connsiteX47" fmla="*/ 190789 w 1207601"/>
              <a:gd name="connsiteY47" fmla="*/ 2311603 h 4886553"/>
              <a:gd name="connsiteX48" fmla="*/ 161528 w 1207601"/>
              <a:gd name="connsiteY48" fmla="*/ 2340864 h 4886553"/>
              <a:gd name="connsiteX49" fmla="*/ 146897 w 1207601"/>
              <a:gd name="connsiteY49" fmla="*/ 2355494 h 4886553"/>
              <a:gd name="connsiteX50" fmla="*/ 117637 w 1207601"/>
              <a:gd name="connsiteY50" fmla="*/ 2399385 h 4886553"/>
              <a:gd name="connsiteX51" fmla="*/ 110321 w 1207601"/>
              <a:gd name="connsiteY51" fmla="*/ 2457907 h 4886553"/>
              <a:gd name="connsiteX52" fmla="*/ 103006 w 1207601"/>
              <a:gd name="connsiteY52" fmla="*/ 2618841 h 4886553"/>
              <a:gd name="connsiteX53" fmla="*/ 88376 w 1207601"/>
              <a:gd name="connsiteY53" fmla="*/ 2662732 h 4886553"/>
              <a:gd name="connsiteX54" fmla="*/ 73745 w 1207601"/>
              <a:gd name="connsiteY54" fmla="*/ 2677363 h 4886553"/>
              <a:gd name="connsiteX55" fmla="*/ 22539 w 1207601"/>
              <a:gd name="connsiteY55" fmla="*/ 2706624 h 4886553"/>
              <a:gd name="connsiteX56" fmla="*/ 593 w 1207601"/>
              <a:gd name="connsiteY56" fmla="*/ 2721254 h 4886553"/>
              <a:gd name="connsiteX57" fmla="*/ 23422 w 1207601"/>
              <a:gd name="connsiteY57" fmla="*/ 2738175 h 4886553"/>
              <a:gd name="connsiteX58" fmla="*/ 23423 w 1207601"/>
              <a:gd name="connsiteY58" fmla="*/ 3034923 h 4886553"/>
              <a:gd name="connsiteX59" fmla="*/ 38054 w 1207601"/>
              <a:gd name="connsiteY59" fmla="*/ 3054136 h 4886553"/>
              <a:gd name="connsiteX60" fmla="*/ 62289 w 1207601"/>
              <a:gd name="connsiteY60" fmla="*/ 3087014 h 4886553"/>
              <a:gd name="connsiteX61" fmla="*/ 71897 w 1207601"/>
              <a:gd name="connsiteY61" fmla="*/ 3124033 h 4886553"/>
              <a:gd name="connsiteX62" fmla="*/ 88818 w 1207601"/>
              <a:gd name="connsiteY62" fmla="*/ 3174355 h 4886553"/>
              <a:gd name="connsiteX63" fmla="*/ 107426 w 1207601"/>
              <a:gd name="connsiteY63" fmla="*/ 3210814 h 4886553"/>
              <a:gd name="connsiteX64" fmla="*/ 130337 w 1207601"/>
              <a:gd name="connsiteY64" fmla="*/ 3274720 h 4886553"/>
              <a:gd name="connsiteX65" fmla="*/ 165947 w 1207601"/>
              <a:gd name="connsiteY65" fmla="*/ 3339592 h 4886553"/>
              <a:gd name="connsiteX66" fmla="*/ 208873 w 1207601"/>
              <a:gd name="connsiteY66" fmla="*/ 3451250 h 4886553"/>
              <a:gd name="connsiteX67" fmla="*/ 205419 w 1207601"/>
              <a:gd name="connsiteY67" fmla="*/ 3496665 h 4886553"/>
              <a:gd name="connsiteX68" fmla="*/ 244484 w 1207601"/>
              <a:gd name="connsiteY68" fmla="*/ 3533648 h 4886553"/>
              <a:gd name="connsiteX69" fmla="*/ 283549 w 1207601"/>
              <a:gd name="connsiteY69" fmla="*/ 3606800 h 4886553"/>
              <a:gd name="connsiteX70" fmla="*/ 271815 w 1207601"/>
              <a:gd name="connsiteY70" fmla="*/ 3597554 h 4886553"/>
              <a:gd name="connsiteX71" fmla="*/ 232749 w 1207601"/>
              <a:gd name="connsiteY71" fmla="*/ 3560013 h 4886553"/>
              <a:gd name="connsiteX72" fmla="*/ 214258 w 1207601"/>
              <a:gd name="connsiteY72" fmla="*/ 3467811 h 4886553"/>
              <a:gd name="connsiteX73" fmla="*/ 206384 w 1207601"/>
              <a:gd name="connsiteY73" fmla="*/ 3462020 h 4886553"/>
              <a:gd name="connsiteX74" fmla="*/ 295691 w 1207601"/>
              <a:gd name="connsiteY74" fmla="*/ 3672230 h 4886553"/>
              <a:gd name="connsiteX75" fmla="*/ 269325 w 1207601"/>
              <a:gd name="connsiteY75" fmla="*/ 3600450 h 4886553"/>
              <a:gd name="connsiteX76" fmla="*/ 311286 w 1207601"/>
              <a:gd name="connsiteY76" fmla="*/ 3662426 h 4886553"/>
              <a:gd name="connsiteX77" fmla="*/ 315148 w 1207601"/>
              <a:gd name="connsiteY77" fmla="*/ 3669741 h 4886553"/>
              <a:gd name="connsiteX78" fmla="*/ 291270 w 1207601"/>
              <a:gd name="connsiteY78" fmla="*/ 3653587 h 4886553"/>
              <a:gd name="connsiteX79" fmla="*/ 315705 w 1207601"/>
              <a:gd name="connsiteY79" fmla="*/ 3699001 h 4886553"/>
              <a:gd name="connsiteX80" fmla="*/ 329778 w 1207601"/>
              <a:gd name="connsiteY80" fmla="*/ 3760012 h 4886553"/>
              <a:gd name="connsiteX81" fmla="*/ 307832 w 1207601"/>
              <a:gd name="connsiteY81" fmla="*/ 3847795 h 4886553"/>
              <a:gd name="connsiteX82" fmla="*/ 285886 w 1207601"/>
              <a:gd name="connsiteY82" fmla="*/ 3855110 h 4886553"/>
              <a:gd name="connsiteX83" fmla="*/ 271256 w 1207601"/>
              <a:gd name="connsiteY83" fmla="*/ 3972153 h 4886553"/>
              <a:gd name="connsiteX84" fmla="*/ 263941 w 1207601"/>
              <a:gd name="connsiteY84" fmla="*/ 4001414 h 4886553"/>
              <a:gd name="connsiteX85" fmla="*/ 234680 w 1207601"/>
              <a:gd name="connsiteY85" fmla="*/ 4030675 h 4886553"/>
              <a:gd name="connsiteX86" fmla="*/ 227365 w 1207601"/>
              <a:gd name="connsiteY86" fmla="*/ 4052620 h 4886553"/>
              <a:gd name="connsiteX87" fmla="*/ 227365 w 1207601"/>
              <a:gd name="connsiteY87" fmla="*/ 4315968 h 4886553"/>
              <a:gd name="connsiteX88" fmla="*/ 249310 w 1207601"/>
              <a:gd name="connsiteY88" fmla="*/ 4330598 h 4886553"/>
              <a:gd name="connsiteX89" fmla="*/ 263941 w 1207601"/>
              <a:gd name="connsiteY89" fmla="*/ 4345228 h 4886553"/>
              <a:gd name="connsiteX90" fmla="*/ 309356 w 1207601"/>
              <a:gd name="connsiteY90" fmla="*/ 4392980 h 4886553"/>
              <a:gd name="connsiteX91" fmla="*/ 309559 w 1207601"/>
              <a:gd name="connsiteY91" fmla="*/ 4394352 h 4886553"/>
              <a:gd name="connsiteX92" fmla="*/ 338617 w 1207601"/>
              <a:gd name="connsiteY92" fmla="*/ 4441291 h 4886553"/>
              <a:gd name="connsiteX93" fmla="*/ 341512 w 1207601"/>
              <a:gd name="connsiteY93" fmla="*/ 4536389 h 4886553"/>
              <a:gd name="connsiteX94" fmla="*/ 337093 w 1207601"/>
              <a:gd name="connsiteY94" fmla="*/ 4579315 h 4886553"/>
              <a:gd name="connsiteX95" fmla="*/ 351723 w 1207601"/>
              <a:gd name="connsiteY95" fmla="*/ 4659782 h 4886553"/>
              <a:gd name="connsiteX96" fmla="*/ 366353 w 1207601"/>
              <a:gd name="connsiteY96" fmla="*/ 4681728 h 4886553"/>
              <a:gd name="connsiteX97" fmla="*/ 373669 w 1207601"/>
              <a:gd name="connsiteY97" fmla="*/ 4710988 h 4886553"/>
              <a:gd name="connsiteX98" fmla="*/ 402929 w 1207601"/>
              <a:gd name="connsiteY98" fmla="*/ 4784140 h 4886553"/>
              <a:gd name="connsiteX99" fmla="*/ 432190 w 1207601"/>
              <a:gd name="connsiteY99" fmla="*/ 4828032 h 4886553"/>
              <a:gd name="connsiteX100" fmla="*/ 439505 w 1207601"/>
              <a:gd name="connsiteY100" fmla="*/ 4864608 h 4886553"/>
              <a:gd name="connsiteX101" fmla="*/ 461451 w 1207601"/>
              <a:gd name="connsiteY101" fmla="*/ 4871923 h 4886553"/>
              <a:gd name="connsiteX102" fmla="*/ 483397 w 1207601"/>
              <a:gd name="connsiteY102" fmla="*/ 4886553 h 4886553"/>
              <a:gd name="connsiteX0" fmla="*/ 1192356 w 1192356"/>
              <a:gd name="connsiteY0" fmla="*/ 0 h 4886553"/>
              <a:gd name="connsiteX1" fmla="*/ 1185041 w 1192356"/>
              <a:gd name="connsiteY1" fmla="*/ 292608 h 4886553"/>
              <a:gd name="connsiteX2" fmla="*/ 1163096 w 1192356"/>
              <a:gd name="connsiteY2" fmla="*/ 299923 h 4886553"/>
              <a:gd name="connsiteX3" fmla="*/ 1148465 w 1192356"/>
              <a:gd name="connsiteY3" fmla="*/ 314553 h 4886553"/>
              <a:gd name="connsiteX4" fmla="*/ 1141150 w 1192356"/>
              <a:gd name="connsiteY4" fmla="*/ 336499 h 4886553"/>
              <a:gd name="connsiteX5" fmla="*/ 1097259 w 1192356"/>
              <a:gd name="connsiteY5" fmla="*/ 365760 h 4886553"/>
              <a:gd name="connsiteX6" fmla="*/ 1082628 w 1192356"/>
              <a:gd name="connsiteY6" fmla="*/ 380390 h 4886553"/>
              <a:gd name="connsiteX7" fmla="*/ 1067998 w 1192356"/>
              <a:gd name="connsiteY7" fmla="*/ 402336 h 4886553"/>
              <a:gd name="connsiteX8" fmla="*/ 1046052 w 1192356"/>
              <a:gd name="connsiteY8" fmla="*/ 416966 h 4886553"/>
              <a:gd name="connsiteX9" fmla="*/ 1031422 w 1192356"/>
              <a:gd name="connsiteY9" fmla="*/ 438912 h 4886553"/>
              <a:gd name="connsiteX10" fmla="*/ 1050472 w 1192356"/>
              <a:gd name="connsiteY10" fmla="*/ 581761 h 4886553"/>
              <a:gd name="connsiteX11" fmla="*/ 1067753 w 1192356"/>
              <a:gd name="connsiteY11" fmla="*/ 625490 h 4886553"/>
              <a:gd name="connsiteX12" fmla="*/ 1087048 w 1192356"/>
              <a:gd name="connsiteY12" fmla="*/ 681278 h 4886553"/>
              <a:gd name="connsiteX13" fmla="*/ 1108994 w 1192356"/>
              <a:gd name="connsiteY13" fmla="*/ 724204 h 4886553"/>
              <a:gd name="connsiteX14" fmla="*/ 1097259 w 1192356"/>
              <a:gd name="connsiteY14" fmla="*/ 730635 h 4886553"/>
              <a:gd name="connsiteX15" fmla="*/ 1111889 w 1192356"/>
              <a:gd name="connsiteY15" fmla="*/ 785460 h 4886553"/>
              <a:gd name="connsiteX16" fmla="*/ 1104574 w 1192356"/>
              <a:gd name="connsiteY16" fmla="*/ 892454 h 4886553"/>
              <a:gd name="connsiteX17" fmla="*/ 1097259 w 1192356"/>
              <a:gd name="connsiteY17" fmla="*/ 921715 h 4886553"/>
              <a:gd name="connsiteX18" fmla="*/ 1075313 w 1192356"/>
              <a:gd name="connsiteY18" fmla="*/ 936345 h 4886553"/>
              <a:gd name="connsiteX19" fmla="*/ 1060683 w 1192356"/>
              <a:gd name="connsiteY19" fmla="*/ 950976 h 4886553"/>
              <a:gd name="connsiteX20" fmla="*/ 1016792 w 1192356"/>
              <a:gd name="connsiteY20" fmla="*/ 980236 h 4886553"/>
              <a:gd name="connsiteX21" fmla="*/ 972900 w 1192356"/>
              <a:gd name="connsiteY21" fmla="*/ 1009497 h 4886553"/>
              <a:gd name="connsiteX22" fmla="*/ 958270 w 1192356"/>
              <a:gd name="connsiteY22" fmla="*/ 1024128 h 4886553"/>
              <a:gd name="connsiteX23" fmla="*/ 936324 w 1192356"/>
              <a:gd name="connsiteY23" fmla="*/ 1038758 h 4886553"/>
              <a:gd name="connsiteX24" fmla="*/ 907064 w 1192356"/>
              <a:gd name="connsiteY24" fmla="*/ 1075334 h 4886553"/>
              <a:gd name="connsiteX25" fmla="*/ 899748 w 1192356"/>
              <a:gd name="connsiteY25" fmla="*/ 1316736 h 4886553"/>
              <a:gd name="connsiteX26" fmla="*/ 885118 w 1192356"/>
              <a:gd name="connsiteY26" fmla="*/ 1338681 h 4886553"/>
              <a:gd name="connsiteX27" fmla="*/ 870488 w 1192356"/>
              <a:gd name="connsiteY27" fmla="*/ 1389888 h 4886553"/>
              <a:gd name="connsiteX28" fmla="*/ 855857 w 1192356"/>
              <a:gd name="connsiteY28" fmla="*/ 1484985 h 4886553"/>
              <a:gd name="connsiteX29" fmla="*/ 841227 w 1192356"/>
              <a:gd name="connsiteY29" fmla="*/ 1550822 h 4886553"/>
              <a:gd name="connsiteX30" fmla="*/ 833912 w 1192356"/>
              <a:gd name="connsiteY30" fmla="*/ 1836115 h 4886553"/>
              <a:gd name="connsiteX31" fmla="*/ 819281 w 1192356"/>
              <a:gd name="connsiteY31" fmla="*/ 1850745 h 4886553"/>
              <a:gd name="connsiteX32" fmla="*/ 746129 w 1192356"/>
              <a:gd name="connsiteY32" fmla="*/ 1858060 h 4886553"/>
              <a:gd name="connsiteX33" fmla="*/ 724184 w 1192356"/>
              <a:gd name="connsiteY33" fmla="*/ 1865376 h 4886553"/>
              <a:gd name="connsiteX34" fmla="*/ 687608 w 1192356"/>
              <a:gd name="connsiteY34" fmla="*/ 1901952 h 4886553"/>
              <a:gd name="connsiteX35" fmla="*/ 643716 w 1192356"/>
              <a:gd name="connsiteY35" fmla="*/ 1916582 h 4886553"/>
              <a:gd name="connsiteX36" fmla="*/ 551514 w 1192356"/>
              <a:gd name="connsiteY36" fmla="*/ 1982012 h 4886553"/>
              <a:gd name="connsiteX37" fmla="*/ 533988 w 1192356"/>
              <a:gd name="connsiteY37" fmla="*/ 1997049 h 4886553"/>
              <a:gd name="connsiteX38" fmla="*/ 416945 w 1192356"/>
              <a:gd name="connsiteY38" fmla="*/ 2011680 h 4886553"/>
              <a:gd name="connsiteX39" fmla="*/ 380369 w 1192356"/>
              <a:gd name="connsiteY39" fmla="*/ 2055571 h 4886553"/>
              <a:gd name="connsiteX40" fmla="*/ 329163 w 1192356"/>
              <a:gd name="connsiteY40" fmla="*/ 2106777 h 4886553"/>
              <a:gd name="connsiteX41" fmla="*/ 314532 w 1192356"/>
              <a:gd name="connsiteY41" fmla="*/ 2121408 h 4886553"/>
              <a:gd name="connsiteX42" fmla="*/ 270641 w 1192356"/>
              <a:gd name="connsiteY42" fmla="*/ 2172614 h 4886553"/>
              <a:gd name="connsiteX43" fmla="*/ 271967 w 1192356"/>
              <a:gd name="connsiteY43" fmla="*/ 2187244 h 4886553"/>
              <a:gd name="connsiteX44" fmla="*/ 242265 w 1192356"/>
              <a:gd name="connsiteY44" fmla="*/ 2214214 h 4886553"/>
              <a:gd name="connsiteX45" fmla="*/ 204804 w 1192356"/>
              <a:gd name="connsiteY45" fmla="*/ 2275027 h 4886553"/>
              <a:gd name="connsiteX46" fmla="*/ 197489 w 1192356"/>
              <a:gd name="connsiteY46" fmla="*/ 2296972 h 4886553"/>
              <a:gd name="connsiteX47" fmla="*/ 175544 w 1192356"/>
              <a:gd name="connsiteY47" fmla="*/ 2311603 h 4886553"/>
              <a:gd name="connsiteX48" fmla="*/ 146283 w 1192356"/>
              <a:gd name="connsiteY48" fmla="*/ 2340864 h 4886553"/>
              <a:gd name="connsiteX49" fmla="*/ 131652 w 1192356"/>
              <a:gd name="connsiteY49" fmla="*/ 2355494 h 4886553"/>
              <a:gd name="connsiteX50" fmla="*/ 102392 w 1192356"/>
              <a:gd name="connsiteY50" fmla="*/ 2399385 h 4886553"/>
              <a:gd name="connsiteX51" fmla="*/ 95076 w 1192356"/>
              <a:gd name="connsiteY51" fmla="*/ 2457907 h 4886553"/>
              <a:gd name="connsiteX52" fmla="*/ 87761 w 1192356"/>
              <a:gd name="connsiteY52" fmla="*/ 2618841 h 4886553"/>
              <a:gd name="connsiteX53" fmla="*/ 73131 w 1192356"/>
              <a:gd name="connsiteY53" fmla="*/ 2662732 h 4886553"/>
              <a:gd name="connsiteX54" fmla="*/ 58500 w 1192356"/>
              <a:gd name="connsiteY54" fmla="*/ 2677363 h 4886553"/>
              <a:gd name="connsiteX55" fmla="*/ 7294 w 1192356"/>
              <a:gd name="connsiteY55" fmla="*/ 2706624 h 4886553"/>
              <a:gd name="connsiteX56" fmla="*/ 421 w 1192356"/>
              <a:gd name="connsiteY56" fmla="*/ 2726278 h 4886553"/>
              <a:gd name="connsiteX57" fmla="*/ 8177 w 1192356"/>
              <a:gd name="connsiteY57" fmla="*/ 2738175 h 4886553"/>
              <a:gd name="connsiteX58" fmla="*/ 8178 w 1192356"/>
              <a:gd name="connsiteY58" fmla="*/ 3034923 h 4886553"/>
              <a:gd name="connsiteX59" fmla="*/ 22809 w 1192356"/>
              <a:gd name="connsiteY59" fmla="*/ 3054136 h 4886553"/>
              <a:gd name="connsiteX60" fmla="*/ 47044 w 1192356"/>
              <a:gd name="connsiteY60" fmla="*/ 3087014 h 4886553"/>
              <a:gd name="connsiteX61" fmla="*/ 56652 w 1192356"/>
              <a:gd name="connsiteY61" fmla="*/ 3124033 h 4886553"/>
              <a:gd name="connsiteX62" fmla="*/ 73573 w 1192356"/>
              <a:gd name="connsiteY62" fmla="*/ 3174355 h 4886553"/>
              <a:gd name="connsiteX63" fmla="*/ 92181 w 1192356"/>
              <a:gd name="connsiteY63" fmla="*/ 3210814 h 4886553"/>
              <a:gd name="connsiteX64" fmla="*/ 115092 w 1192356"/>
              <a:gd name="connsiteY64" fmla="*/ 3274720 h 4886553"/>
              <a:gd name="connsiteX65" fmla="*/ 150702 w 1192356"/>
              <a:gd name="connsiteY65" fmla="*/ 3339592 h 4886553"/>
              <a:gd name="connsiteX66" fmla="*/ 193628 w 1192356"/>
              <a:gd name="connsiteY66" fmla="*/ 3451250 h 4886553"/>
              <a:gd name="connsiteX67" fmla="*/ 190174 w 1192356"/>
              <a:gd name="connsiteY67" fmla="*/ 3496665 h 4886553"/>
              <a:gd name="connsiteX68" fmla="*/ 229239 w 1192356"/>
              <a:gd name="connsiteY68" fmla="*/ 3533648 h 4886553"/>
              <a:gd name="connsiteX69" fmla="*/ 268304 w 1192356"/>
              <a:gd name="connsiteY69" fmla="*/ 3606800 h 4886553"/>
              <a:gd name="connsiteX70" fmla="*/ 256570 w 1192356"/>
              <a:gd name="connsiteY70" fmla="*/ 3597554 h 4886553"/>
              <a:gd name="connsiteX71" fmla="*/ 217504 w 1192356"/>
              <a:gd name="connsiteY71" fmla="*/ 3560013 h 4886553"/>
              <a:gd name="connsiteX72" fmla="*/ 199013 w 1192356"/>
              <a:gd name="connsiteY72" fmla="*/ 3467811 h 4886553"/>
              <a:gd name="connsiteX73" fmla="*/ 191139 w 1192356"/>
              <a:gd name="connsiteY73" fmla="*/ 3462020 h 4886553"/>
              <a:gd name="connsiteX74" fmla="*/ 280446 w 1192356"/>
              <a:gd name="connsiteY74" fmla="*/ 3672230 h 4886553"/>
              <a:gd name="connsiteX75" fmla="*/ 254080 w 1192356"/>
              <a:gd name="connsiteY75" fmla="*/ 3600450 h 4886553"/>
              <a:gd name="connsiteX76" fmla="*/ 296041 w 1192356"/>
              <a:gd name="connsiteY76" fmla="*/ 3662426 h 4886553"/>
              <a:gd name="connsiteX77" fmla="*/ 299903 w 1192356"/>
              <a:gd name="connsiteY77" fmla="*/ 3669741 h 4886553"/>
              <a:gd name="connsiteX78" fmla="*/ 276025 w 1192356"/>
              <a:gd name="connsiteY78" fmla="*/ 3653587 h 4886553"/>
              <a:gd name="connsiteX79" fmla="*/ 300460 w 1192356"/>
              <a:gd name="connsiteY79" fmla="*/ 3699001 h 4886553"/>
              <a:gd name="connsiteX80" fmla="*/ 314533 w 1192356"/>
              <a:gd name="connsiteY80" fmla="*/ 3760012 h 4886553"/>
              <a:gd name="connsiteX81" fmla="*/ 292587 w 1192356"/>
              <a:gd name="connsiteY81" fmla="*/ 3847795 h 4886553"/>
              <a:gd name="connsiteX82" fmla="*/ 270641 w 1192356"/>
              <a:gd name="connsiteY82" fmla="*/ 3855110 h 4886553"/>
              <a:gd name="connsiteX83" fmla="*/ 256011 w 1192356"/>
              <a:gd name="connsiteY83" fmla="*/ 3972153 h 4886553"/>
              <a:gd name="connsiteX84" fmla="*/ 248696 w 1192356"/>
              <a:gd name="connsiteY84" fmla="*/ 4001414 h 4886553"/>
              <a:gd name="connsiteX85" fmla="*/ 219435 w 1192356"/>
              <a:gd name="connsiteY85" fmla="*/ 4030675 h 4886553"/>
              <a:gd name="connsiteX86" fmla="*/ 212120 w 1192356"/>
              <a:gd name="connsiteY86" fmla="*/ 4052620 h 4886553"/>
              <a:gd name="connsiteX87" fmla="*/ 212120 w 1192356"/>
              <a:gd name="connsiteY87" fmla="*/ 4315968 h 4886553"/>
              <a:gd name="connsiteX88" fmla="*/ 234065 w 1192356"/>
              <a:gd name="connsiteY88" fmla="*/ 4330598 h 4886553"/>
              <a:gd name="connsiteX89" fmla="*/ 248696 w 1192356"/>
              <a:gd name="connsiteY89" fmla="*/ 4345228 h 4886553"/>
              <a:gd name="connsiteX90" fmla="*/ 294111 w 1192356"/>
              <a:gd name="connsiteY90" fmla="*/ 4392980 h 4886553"/>
              <a:gd name="connsiteX91" fmla="*/ 294314 w 1192356"/>
              <a:gd name="connsiteY91" fmla="*/ 4394352 h 4886553"/>
              <a:gd name="connsiteX92" fmla="*/ 323372 w 1192356"/>
              <a:gd name="connsiteY92" fmla="*/ 4441291 h 4886553"/>
              <a:gd name="connsiteX93" fmla="*/ 326267 w 1192356"/>
              <a:gd name="connsiteY93" fmla="*/ 4536389 h 4886553"/>
              <a:gd name="connsiteX94" fmla="*/ 321848 w 1192356"/>
              <a:gd name="connsiteY94" fmla="*/ 4579315 h 4886553"/>
              <a:gd name="connsiteX95" fmla="*/ 336478 w 1192356"/>
              <a:gd name="connsiteY95" fmla="*/ 4659782 h 4886553"/>
              <a:gd name="connsiteX96" fmla="*/ 351108 w 1192356"/>
              <a:gd name="connsiteY96" fmla="*/ 4681728 h 4886553"/>
              <a:gd name="connsiteX97" fmla="*/ 358424 w 1192356"/>
              <a:gd name="connsiteY97" fmla="*/ 4710988 h 4886553"/>
              <a:gd name="connsiteX98" fmla="*/ 387684 w 1192356"/>
              <a:gd name="connsiteY98" fmla="*/ 4784140 h 4886553"/>
              <a:gd name="connsiteX99" fmla="*/ 416945 w 1192356"/>
              <a:gd name="connsiteY99" fmla="*/ 4828032 h 4886553"/>
              <a:gd name="connsiteX100" fmla="*/ 424260 w 1192356"/>
              <a:gd name="connsiteY100" fmla="*/ 4864608 h 4886553"/>
              <a:gd name="connsiteX101" fmla="*/ 446206 w 1192356"/>
              <a:gd name="connsiteY101" fmla="*/ 4871923 h 4886553"/>
              <a:gd name="connsiteX102" fmla="*/ 468152 w 1192356"/>
              <a:gd name="connsiteY102" fmla="*/ 4886553 h 4886553"/>
              <a:gd name="connsiteX0" fmla="*/ 1244492 w 1244492"/>
              <a:gd name="connsiteY0" fmla="*/ 0 h 4886553"/>
              <a:gd name="connsiteX1" fmla="*/ 1237177 w 1244492"/>
              <a:gd name="connsiteY1" fmla="*/ 292608 h 4886553"/>
              <a:gd name="connsiteX2" fmla="*/ 1215232 w 1244492"/>
              <a:gd name="connsiteY2" fmla="*/ 299923 h 4886553"/>
              <a:gd name="connsiteX3" fmla="*/ 1200601 w 1244492"/>
              <a:gd name="connsiteY3" fmla="*/ 314553 h 4886553"/>
              <a:gd name="connsiteX4" fmla="*/ 1193286 w 1244492"/>
              <a:gd name="connsiteY4" fmla="*/ 336499 h 4886553"/>
              <a:gd name="connsiteX5" fmla="*/ 1149395 w 1244492"/>
              <a:gd name="connsiteY5" fmla="*/ 365760 h 4886553"/>
              <a:gd name="connsiteX6" fmla="*/ 1134764 w 1244492"/>
              <a:gd name="connsiteY6" fmla="*/ 380390 h 4886553"/>
              <a:gd name="connsiteX7" fmla="*/ 1120134 w 1244492"/>
              <a:gd name="connsiteY7" fmla="*/ 402336 h 4886553"/>
              <a:gd name="connsiteX8" fmla="*/ 1098188 w 1244492"/>
              <a:gd name="connsiteY8" fmla="*/ 416966 h 4886553"/>
              <a:gd name="connsiteX9" fmla="*/ 1083558 w 1244492"/>
              <a:gd name="connsiteY9" fmla="*/ 438912 h 4886553"/>
              <a:gd name="connsiteX10" fmla="*/ 1102608 w 1244492"/>
              <a:gd name="connsiteY10" fmla="*/ 581761 h 4886553"/>
              <a:gd name="connsiteX11" fmla="*/ 1119889 w 1244492"/>
              <a:gd name="connsiteY11" fmla="*/ 625490 h 4886553"/>
              <a:gd name="connsiteX12" fmla="*/ 1139184 w 1244492"/>
              <a:gd name="connsiteY12" fmla="*/ 681278 h 4886553"/>
              <a:gd name="connsiteX13" fmla="*/ 1161130 w 1244492"/>
              <a:gd name="connsiteY13" fmla="*/ 724204 h 4886553"/>
              <a:gd name="connsiteX14" fmla="*/ 1149395 w 1244492"/>
              <a:gd name="connsiteY14" fmla="*/ 730635 h 4886553"/>
              <a:gd name="connsiteX15" fmla="*/ 1164025 w 1244492"/>
              <a:gd name="connsiteY15" fmla="*/ 785460 h 4886553"/>
              <a:gd name="connsiteX16" fmla="*/ 1156710 w 1244492"/>
              <a:gd name="connsiteY16" fmla="*/ 892454 h 4886553"/>
              <a:gd name="connsiteX17" fmla="*/ 1149395 w 1244492"/>
              <a:gd name="connsiteY17" fmla="*/ 921715 h 4886553"/>
              <a:gd name="connsiteX18" fmla="*/ 1127449 w 1244492"/>
              <a:gd name="connsiteY18" fmla="*/ 936345 h 4886553"/>
              <a:gd name="connsiteX19" fmla="*/ 1112819 w 1244492"/>
              <a:gd name="connsiteY19" fmla="*/ 950976 h 4886553"/>
              <a:gd name="connsiteX20" fmla="*/ 1068928 w 1244492"/>
              <a:gd name="connsiteY20" fmla="*/ 980236 h 4886553"/>
              <a:gd name="connsiteX21" fmla="*/ 1025036 w 1244492"/>
              <a:gd name="connsiteY21" fmla="*/ 1009497 h 4886553"/>
              <a:gd name="connsiteX22" fmla="*/ 1010406 w 1244492"/>
              <a:gd name="connsiteY22" fmla="*/ 1024128 h 4886553"/>
              <a:gd name="connsiteX23" fmla="*/ 988460 w 1244492"/>
              <a:gd name="connsiteY23" fmla="*/ 1038758 h 4886553"/>
              <a:gd name="connsiteX24" fmla="*/ 959200 w 1244492"/>
              <a:gd name="connsiteY24" fmla="*/ 1075334 h 4886553"/>
              <a:gd name="connsiteX25" fmla="*/ 951884 w 1244492"/>
              <a:gd name="connsiteY25" fmla="*/ 1316736 h 4886553"/>
              <a:gd name="connsiteX26" fmla="*/ 937254 w 1244492"/>
              <a:gd name="connsiteY26" fmla="*/ 1338681 h 4886553"/>
              <a:gd name="connsiteX27" fmla="*/ 922624 w 1244492"/>
              <a:gd name="connsiteY27" fmla="*/ 1389888 h 4886553"/>
              <a:gd name="connsiteX28" fmla="*/ 907993 w 1244492"/>
              <a:gd name="connsiteY28" fmla="*/ 1484985 h 4886553"/>
              <a:gd name="connsiteX29" fmla="*/ 893363 w 1244492"/>
              <a:gd name="connsiteY29" fmla="*/ 1550822 h 4886553"/>
              <a:gd name="connsiteX30" fmla="*/ 886048 w 1244492"/>
              <a:gd name="connsiteY30" fmla="*/ 1836115 h 4886553"/>
              <a:gd name="connsiteX31" fmla="*/ 871417 w 1244492"/>
              <a:gd name="connsiteY31" fmla="*/ 1850745 h 4886553"/>
              <a:gd name="connsiteX32" fmla="*/ 798265 w 1244492"/>
              <a:gd name="connsiteY32" fmla="*/ 1858060 h 4886553"/>
              <a:gd name="connsiteX33" fmla="*/ 776320 w 1244492"/>
              <a:gd name="connsiteY33" fmla="*/ 1865376 h 4886553"/>
              <a:gd name="connsiteX34" fmla="*/ 739744 w 1244492"/>
              <a:gd name="connsiteY34" fmla="*/ 1901952 h 4886553"/>
              <a:gd name="connsiteX35" fmla="*/ 695852 w 1244492"/>
              <a:gd name="connsiteY35" fmla="*/ 1916582 h 4886553"/>
              <a:gd name="connsiteX36" fmla="*/ 603650 w 1244492"/>
              <a:gd name="connsiteY36" fmla="*/ 1982012 h 4886553"/>
              <a:gd name="connsiteX37" fmla="*/ 586124 w 1244492"/>
              <a:gd name="connsiteY37" fmla="*/ 1997049 h 4886553"/>
              <a:gd name="connsiteX38" fmla="*/ 469081 w 1244492"/>
              <a:gd name="connsiteY38" fmla="*/ 2011680 h 4886553"/>
              <a:gd name="connsiteX39" fmla="*/ 432505 w 1244492"/>
              <a:gd name="connsiteY39" fmla="*/ 2055571 h 4886553"/>
              <a:gd name="connsiteX40" fmla="*/ 381299 w 1244492"/>
              <a:gd name="connsiteY40" fmla="*/ 2106777 h 4886553"/>
              <a:gd name="connsiteX41" fmla="*/ 366668 w 1244492"/>
              <a:gd name="connsiteY41" fmla="*/ 2121408 h 4886553"/>
              <a:gd name="connsiteX42" fmla="*/ 322777 w 1244492"/>
              <a:gd name="connsiteY42" fmla="*/ 2172614 h 4886553"/>
              <a:gd name="connsiteX43" fmla="*/ 324103 w 1244492"/>
              <a:gd name="connsiteY43" fmla="*/ 2187244 h 4886553"/>
              <a:gd name="connsiteX44" fmla="*/ 294401 w 1244492"/>
              <a:gd name="connsiteY44" fmla="*/ 2214214 h 4886553"/>
              <a:gd name="connsiteX45" fmla="*/ 256940 w 1244492"/>
              <a:gd name="connsiteY45" fmla="*/ 2275027 h 4886553"/>
              <a:gd name="connsiteX46" fmla="*/ 249625 w 1244492"/>
              <a:gd name="connsiteY46" fmla="*/ 2296972 h 4886553"/>
              <a:gd name="connsiteX47" fmla="*/ 227680 w 1244492"/>
              <a:gd name="connsiteY47" fmla="*/ 2311603 h 4886553"/>
              <a:gd name="connsiteX48" fmla="*/ 198419 w 1244492"/>
              <a:gd name="connsiteY48" fmla="*/ 2340864 h 4886553"/>
              <a:gd name="connsiteX49" fmla="*/ 183788 w 1244492"/>
              <a:gd name="connsiteY49" fmla="*/ 2355494 h 4886553"/>
              <a:gd name="connsiteX50" fmla="*/ 154528 w 1244492"/>
              <a:gd name="connsiteY50" fmla="*/ 2399385 h 4886553"/>
              <a:gd name="connsiteX51" fmla="*/ 147212 w 1244492"/>
              <a:gd name="connsiteY51" fmla="*/ 2457907 h 4886553"/>
              <a:gd name="connsiteX52" fmla="*/ 139897 w 1244492"/>
              <a:gd name="connsiteY52" fmla="*/ 2618841 h 4886553"/>
              <a:gd name="connsiteX53" fmla="*/ 125267 w 1244492"/>
              <a:gd name="connsiteY53" fmla="*/ 2662732 h 4886553"/>
              <a:gd name="connsiteX54" fmla="*/ 110636 w 1244492"/>
              <a:gd name="connsiteY54" fmla="*/ 2677363 h 4886553"/>
              <a:gd name="connsiteX55" fmla="*/ 59430 w 1244492"/>
              <a:gd name="connsiteY55" fmla="*/ 2706624 h 4886553"/>
              <a:gd name="connsiteX56" fmla="*/ 52557 w 1244492"/>
              <a:gd name="connsiteY56" fmla="*/ 2726278 h 4886553"/>
              <a:gd name="connsiteX57" fmla="*/ 23 w 1244492"/>
              <a:gd name="connsiteY57" fmla="*/ 2738175 h 4886553"/>
              <a:gd name="connsiteX58" fmla="*/ 60314 w 1244492"/>
              <a:gd name="connsiteY58" fmla="*/ 3034923 h 4886553"/>
              <a:gd name="connsiteX59" fmla="*/ 74945 w 1244492"/>
              <a:gd name="connsiteY59" fmla="*/ 3054136 h 4886553"/>
              <a:gd name="connsiteX60" fmla="*/ 99180 w 1244492"/>
              <a:gd name="connsiteY60" fmla="*/ 3087014 h 4886553"/>
              <a:gd name="connsiteX61" fmla="*/ 108788 w 1244492"/>
              <a:gd name="connsiteY61" fmla="*/ 3124033 h 4886553"/>
              <a:gd name="connsiteX62" fmla="*/ 125709 w 1244492"/>
              <a:gd name="connsiteY62" fmla="*/ 3174355 h 4886553"/>
              <a:gd name="connsiteX63" fmla="*/ 144317 w 1244492"/>
              <a:gd name="connsiteY63" fmla="*/ 3210814 h 4886553"/>
              <a:gd name="connsiteX64" fmla="*/ 167228 w 1244492"/>
              <a:gd name="connsiteY64" fmla="*/ 3274720 h 4886553"/>
              <a:gd name="connsiteX65" fmla="*/ 202838 w 1244492"/>
              <a:gd name="connsiteY65" fmla="*/ 3339592 h 4886553"/>
              <a:gd name="connsiteX66" fmla="*/ 245764 w 1244492"/>
              <a:gd name="connsiteY66" fmla="*/ 3451250 h 4886553"/>
              <a:gd name="connsiteX67" fmla="*/ 242310 w 1244492"/>
              <a:gd name="connsiteY67" fmla="*/ 3496665 h 4886553"/>
              <a:gd name="connsiteX68" fmla="*/ 281375 w 1244492"/>
              <a:gd name="connsiteY68" fmla="*/ 3533648 h 4886553"/>
              <a:gd name="connsiteX69" fmla="*/ 320440 w 1244492"/>
              <a:gd name="connsiteY69" fmla="*/ 3606800 h 4886553"/>
              <a:gd name="connsiteX70" fmla="*/ 308706 w 1244492"/>
              <a:gd name="connsiteY70" fmla="*/ 3597554 h 4886553"/>
              <a:gd name="connsiteX71" fmla="*/ 269640 w 1244492"/>
              <a:gd name="connsiteY71" fmla="*/ 3560013 h 4886553"/>
              <a:gd name="connsiteX72" fmla="*/ 251149 w 1244492"/>
              <a:gd name="connsiteY72" fmla="*/ 3467811 h 4886553"/>
              <a:gd name="connsiteX73" fmla="*/ 243275 w 1244492"/>
              <a:gd name="connsiteY73" fmla="*/ 3462020 h 4886553"/>
              <a:gd name="connsiteX74" fmla="*/ 332582 w 1244492"/>
              <a:gd name="connsiteY74" fmla="*/ 3672230 h 4886553"/>
              <a:gd name="connsiteX75" fmla="*/ 306216 w 1244492"/>
              <a:gd name="connsiteY75" fmla="*/ 3600450 h 4886553"/>
              <a:gd name="connsiteX76" fmla="*/ 348177 w 1244492"/>
              <a:gd name="connsiteY76" fmla="*/ 3662426 h 4886553"/>
              <a:gd name="connsiteX77" fmla="*/ 352039 w 1244492"/>
              <a:gd name="connsiteY77" fmla="*/ 3669741 h 4886553"/>
              <a:gd name="connsiteX78" fmla="*/ 328161 w 1244492"/>
              <a:gd name="connsiteY78" fmla="*/ 3653587 h 4886553"/>
              <a:gd name="connsiteX79" fmla="*/ 352596 w 1244492"/>
              <a:gd name="connsiteY79" fmla="*/ 3699001 h 4886553"/>
              <a:gd name="connsiteX80" fmla="*/ 366669 w 1244492"/>
              <a:gd name="connsiteY80" fmla="*/ 3760012 h 4886553"/>
              <a:gd name="connsiteX81" fmla="*/ 344723 w 1244492"/>
              <a:gd name="connsiteY81" fmla="*/ 3847795 h 4886553"/>
              <a:gd name="connsiteX82" fmla="*/ 322777 w 1244492"/>
              <a:gd name="connsiteY82" fmla="*/ 3855110 h 4886553"/>
              <a:gd name="connsiteX83" fmla="*/ 308147 w 1244492"/>
              <a:gd name="connsiteY83" fmla="*/ 3972153 h 4886553"/>
              <a:gd name="connsiteX84" fmla="*/ 300832 w 1244492"/>
              <a:gd name="connsiteY84" fmla="*/ 4001414 h 4886553"/>
              <a:gd name="connsiteX85" fmla="*/ 271571 w 1244492"/>
              <a:gd name="connsiteY85" fmla="*/ 4030675 h 4886553"/>
              <a:gd name="connsiteX86" fmla="*/ 264256 w 1244492"/>
              <a:gd name="connsiteY86" fmla="*/ 4052620 h 4886553"/>
              <a:gd name="connsiteX87" fmla="*/ 264256 w 1244492"/>
              <a:gd name="connsiteY87" fmla="*/ 4315968 h 4886553"/>
              <a:gd name="connsiteX88" fmla="*/ 286201 w 1244492"/>
              <a:gd name="connsiteY88" fmla="*/ 4330598 h 4886553"/>
              <a:gd name="connsiteX89" fmla="*/ 300832 w 1244492"/>
              <a:gd name="connsiteY89" fmla="*/ 4345228 h 4886553"/>
              <a:gd name="connsiteX90" fmla="*/ 346247 w 1244492"/>
              <a:gd name="connsiteY90" fmla="*/ 4392980 h 4886553"/>
              <a:gd name="connsiteX91" fmla="*/ 346450 w 1244492"/>
              <a:gd name="connsiteY91" fmla="*/ 4394352 h 4886553"/>
              <a:gd name="connsiteX92" fmla="*/ 375508 w 1244492"/>
              <a:gd name="connsiteY92" fmla="*/ 4441291 h 4886553"/>
              <a:gd name="connsiteX93" fmla="*/ 378403 w 1244492"/>
              <a:gd name="connsiteY93" fmla="*/ 4536389 h 4886553"/>
              <a:gd name="connsiteX94" fmla="*/ 373984 w 1244492"/>
              <a:gd name="connsiteY94" fmla="*/ 4579315 h 4886553"/>
              <a:gd name="connsiteX95" fmla="*/ 388614 w 1244492"/>
              <a:gd name="connsiteY95" fmla="*/ 4659782 h 4886553"/>
              <a:gd name="connsiteX96" fmla="*/ 403244 w 1244492"/>
              <a:gd name="connsiteY96" fmla="*/ 4681728 h 4886553"/>
              <a:gd name="connsiteX97" fmla="*/ 410560 w 1244492"/>
              <a:gd name="connsiteY97" fmla="*/ 4710988 h 4886553"/>
              <a:gd name="connsiteX98" fmla="*/ 439820 w 1244492"/>
              <a:gd name="connsiteY98" fmla="*/ 4784140 h 4886553"/>
              <a:gd name="connsiteX99" fmla="*/ 469081 w 1244492"/>
              <a:gd name="connsiteY99" fmla="*/ 4828032 h 4886553"/>
              <a:gd name="connsiteX100" fmla="*/ 476396 w 1244492"/>
              <a:gd name="connsiteY100" fmla="*/ 4864608 h 4886553"/>
              <a:gd name="connsiteX101" fmla="*/ 498342 w 1244492"/>
              <a:gd name="connsiteY101" fmla="*/ 4871923 h 4886553"/>
              <a:gd name="connsiteX102" fmla="*/ 520288 w 1244492"/>
              <a:gd name="connsiteY102" fmla="*/ 4886553 h 4886553"/>
              <a:gd name="connsiteX0" fmla="*/ 1249711 w 1249711"/>
              <a:gd name="connsiteY0" fmla="*/ 0 h 4886553"/>
              <a:gd name="connsiteX1" fmla="*/ 1242396 w 1249711"/>
              <a:gd name="connsiteY1" fmla="*/ 292608 h 4886553"/>
              <a:gd name="connsiteX2" fmla="*/ 1220451 w 1249711"/>
              <a:gd name="connsiteY2" fmla="*/ 299923 h 4886553"/>
              <a:gd name="connsiteX3" fmla="*/ 1205820 w 1249711"/>
              <a:gd name="connsiteY3" fmla="*/ 314553 h 4886553"/>
              <a:gd name="connsiteX4" fmla="*/ 1198505 w 1249711"/>
              <a:gd name="connsiteY4" fmla="*/ 336499 h 4886553"/>
              <a:gd name="connsiteX5" fmla="*/ 1154614 w 1249711"/>
              <a:gd name="connsiteY5" fmla="*/ 365760 h 4886553"/>
              <a:gd name="connsiteX6" fmla="*/ 1139983 w 1249711"/>
              <a:gd name="connsiteY6" fmla="*/ 380390 h 4886553"/>
              <a:gd name="connsiteX7" fmla="*/ 1125353 w 1249711"/>
              <a:gd name="connsiteY7" fmla="*/ 402336 h 4886553"/>
              <a:gd name="connsiteX8" fmla="*/ 1103407 w 1249711"/>
              <a:gd name="connsiteY8" fmla="*/ 416966 h 4886553"/>
              <a:gd name="connsiteX9" fmla="*/ 1088777 w 1249711"/>
              <a:gd name="connsiteY9" fmla="*/ 438912 h 4886553"/>
              <a:gd name="connsiteX10" fmla="*/ 1107827 w 1249711"/>
              <a:gd name="connsiteY10" fmla="*/ 581761 h 4886553"/>
              <a:gd name="connsiteX11" fmla="*/ 1125108 w 1249711"/>
              <a:gd name="connsiteY11" fmla="*/ 625490 h 4886553"/>
              <a:gd name="connsiteX12" fmla="*/ 1144403 w 1249711"/>
              <a:gd name="connsiteY12" fmla="*/ 681278 h 4886553"/>
              <a:gd name="connsiteX13" fmla="*/ 1166349 w 1249711"/>
              <a:gd name="connsiteY13" fmla="*/ 724204 h 4886553"/>
              <a:gd name="connsiteX14" fmla="*/ 1154614 w 1249711"/>
              <a:gd name="connsiteY14" fmla="*/ 730635 h 4886553"/>
              <a:gd name="connsiteX15" fmla="*/ 1169244 w 1249711"/>
              <a:gd name="connsiteY15" fmla="*/ 785460 h 4886553"/>
              <a:gd name="connsiteX16" fmla="*/ 1161929 w 1249711"/>
              <a:gd name="connsiteY16" fmla="*/ 892454 h 4886553"/>
              <a:gd name="connsiteX17" fmla="*/ 1154614 w 1249711"/>
              <a:gd name="connsiteY17" fmla="*/ 921715 h 4886553"/>
              <a:gd name="connsiteX18" fmla="*/ 1132668 w 1249711"/>
              <a:gd name="connsiteY18" fmla="*/ 936345 h 4886553"/>
              <a:gd name="connsiteX19" fmla="*/ 1118038 w 1249711"/>
              <a:gd name="connsiteY19" fmla="*/ 950976 h 4886553"/>
              <a:gd name="connsiteX20" fmla="*/ 1074147 w 1249711"/>
              <a:gd name="connsiteY20" fmla="*/ 980236 h 4886553"/>
              <a:gd name="connsiteX21" fmla="*/ 1030255 w 1249711"/>
              <a:gd name="connsiteY21" fmla="*/ 1009497 h 4886553"/>
              <a:gd name="connsiteX22" fmla="*/ 1015625 w 1249711"/>
              <a:gd name="connsiteY22" fmla="*/ 1024128 h 4886553"/>
              <a:gd name="connsiteX23" fmla="*/ 993679 w 1249711"/>
              <a:gd name="connsiteY23" fmla="*/ 1038758 h 4886553"/>
              <a:gd name="connsiteX24" fmla="*/ 964419 w 1249711"/>
              <a:gd name="connsiteY24" fmla="*/ 1075334 h 4886553"/>
              <a:gd name="connsiteX25" fmla="*/ 957103 w 1249711"/>
              <a:gd name="connsiteY25" fmla="*/ 1316736 h 4886553"/>
              <a:gd name="connsiteX26" fmla="*/ 942473 w 1249711"/>
              <a:gd name="connsiteY26" fmla="*/ 1338681 h 4886553"/>
              <a:gd name="connsiteX27" fmla="*/ 927843 w 1249711"/>
              <a:gd name="connsiteY27" fmla="*/ 1389888 h 4886553"/>
              <a:gd name="connsiteX28" fmla="*/ 913212 w 1249711"/>
              <a:gd name="connsiteY28" fmla="*/ 1484985 h 4886553"/>
              <a:gd name="connsiteX29" fmla="*/ 898582 w 1249711"/>
              <a:gd name="connsiteY29" fmla="*/ 1550822 h 4886553"/>
              <a:gd name="connsiteX30" fmla="*/ 891267 w 1249711"/>
              <a:gd name="connsiteY30" fmla="*/ 1836115 h 4886553"/>
              <a:gd name="connsiteX31" fmla="*/ 876636 w 1249711"/>
              <a:gd name="connsiteY31" fmla="*/ 1850745 h 4886553"/>
              <a:gd name="connsiteX32" fmla="*/ 803484 w 1249711"/>
              <a:gd name="connsiteY32" fmla="*/ 1858060 h 4886553"/>
              <a:gd name="connsiteX33" fmla="*/ 781539 w 1249711"/>
              <a:gd name="connsiteY33" fmla="*/ 1865376 h 4886553"/>
              <a:gd name="connsiteX34" fmla="*/ 744963 w 1249711"/>
              <a:gd name="connsiteY34" fmla="*/ 1901952 h 4886553"/>
              <a:gd name="connsiteX35" fmla="*/ 701071 w 1249711"/>
              <a:gd name="connsiteY35" fmla="*/ 1916582 h 4886553"/>
              <a:gd name="connsiteX36" fmla="*/ 608869 w 1249711"/>
              <a:gd name="connsiteY36" fmla="*/ 1982012 h 4886553"/>
              <a:gd name="connsiteX37" fmla="*/ 591343 w 1249711"/>
              <a:gd name="connsiteY37" fmla="*/ 1997049 h 4886553"/>
              <a:gd name="connsiteX38" fmla="*/ 474300 w 1249711"/>
              <a:gd name="connsiteY38" fmla="*/ 2011680 h 4886553"/>
              <a:gd name="connsiteX39" fmla="*/ 437724 w 1249711"/>
              <a:gd name="connsiteY39" fmla="*/ 2055571 h 4886553"/>
              <a:gd name="connsiteX40" fmla="*/ 386518 w 1249711"/>
              <a:gd name="connsiteY40" fmla="*/ 2106777 h 4886553"/>
              <a:gd name="connsiteX41" fmla="*/ 371887 w 1249711"/>
              <a:gd name="connsiteY41" fmla="*/ 2121408 h 4886553"/>
              <a:gd name="connsiteX42" fmla="*/ 327996 w 1249711"/>
              <a:gd name="connsiteY42" fmla="*/ 2172614 h 4886553"/>
              <a:gd name="connsiteX43" fmla="*/ 329322 w 1249711"/>
              <a:gd name="connsiteY43" fmla="*/ 2187244 h 4886553"/>
              <a:gd name="connsiteX44" fmla="*/ 299620 w 1249711"/>
              <a:gd name="connsiteY44" fmla="*/ 2214214 h 4886553"/>
              <a:gd name="connsiteX45" fmla="*/ 262159 w 1249711"/>
              <a:gd name="connsiteY45" fmla="*/ 2275027 h 4886553"/>
              <a:gd name="connsiteX46" fmla="*/ 254844 w 1249711"/>
              <a:gd name="connsiteY46" fmla="*/ 2296972 h 4886553"/>
              <a:gd name="connsiteX47" fmla="*/ 232899 w 1249711"/>
              <a:gd name="connsiteY47" fmla="*/ 2311603 h 4886553"/>
              <a:gd name="connsiteX48" fmla="*/ 203638 w 1249711"/>
              <a:gd name="connsiteY48" fmla="*/ 2340864 h 4886553"/>
              <a:gd name="connsiteX49" fmla="*/ 189007 w 1249711"/>
              <a:gd name="connsiteY49" fmla="*/ 2355494 h 4886553"/>
              <a:gd name="connsiteX50" fmla="*/ 159747 w 1249711"/>
              <a:gd name="connsiteY50" fmla="*/ 2399385 h 4886553"/>
              <a:gd name="connsiteX51" fmla="*/ 152431 w 1249711"/>
              <a:gd name="connsiteY51" fmla="*/ 2457907 h 4886553"/>
              <a:gd name="connsiteX52" fmla="*/ 145116 w 1249711"/>
              <a:gd name="connsiteY52" fmla="*/ 2618841 h 4886553"/>
              <a:gd name="connsiteX53" fmla="*/ 130486 w 1249711"/>
              <a:gd name="connsiteY53" fmla="*/ 2662732 h 4886553"/>
              <a:gd name="connsiteX54" fmla="*/ 115855 w 1249711"/>
              <a:gd name="connsiteY54" fmla="*/ 2677363 h 4886553"/>
              <a:gd name="connsiteX55" fmla="*/ 64649 w 1249711"/>
              <a:gd name="connsiteY55" fmla="*/ 2706624 h 4886553"/>
              <a:gd name="connsiteX56" fmla="*/ 57776 w 1249711"/>
              <a:gd name="connsiteY56" fmla="*/ 2726278 h 4886553"/>
              <a:gd name="connsiteX57" fmla="*/ 5242 w 1249711"/>
              <a:gd name="connsiteY57" fmla="*/ 2738175 h 4886553"/>
              <a:gd name="connsiteX58" fmla="*/ 65533 w 1249711"/>
              <a:gd name="connsiteY58" fmla="*/ 3034923 h 4886553"/>
              <a:gd name="connsiteX59" fmla="*/ 80164 w 1249711"/>
              <a:gd name="connsiteY59" fmla="*/ 3054136 h 4886553"/>
              <a:gd name="connsiteX60" fmla="*/ 104399 w 1249711"/>
              <a:gd name="connsiteY60" fmla="*/ 3087014 h 4886553"/>
              <a:gd name="connsiteX61" fmla="*/ 114007 w 1249711"/>
              <a:gd name="connsiteY61" fmla="*/ 3124033 h 4886553"/>
              <a:gd name="connsiteX62" fmla="*/ 130928 w 1249711"/>
              <a:gd name="connsiteY62" fmla="*/ 3174355 h 4886553"/>
              <a:gd name="connsiteX63" fmla="*/ 149536 w 1249711"/>
              <a:gd name="connsiteY63" fmla="*/ 3210814 h 4886553"/>
              <a:gd name="connsiteX64" fmla="*/ 172447 w 1249711"/>
              <a:gd name="connsiteY64" fmla="*/ 3274720 h 4886553"/>
              <a:gd name="connsiteX65" fmla="*/ 208057 w 1249711"/>
              <a:gd name="connsiteY65" fmla="*/ 3339592 h 4886553"/>
              <a:gd name="connsiteX66" fmla="*/ 250983 w 1249711"/>
              <a:gd name="connsiteY66" fmla="*/ 3451250 h 4886553"/>
              <a:gd name="connsiteX67" fmla="*/ 247529 w 1249711"/>
              <a:gd name="connsiteY67" fmla="*/ 3496665 h 4886553"/>
              <a:gd name="connsiteX68" fmla="*/ 286594 w 1249711"/>
              <a:gd name="connsiteY68" fmla="*/ 3533648 h 4886553"/>
              <a:gd name="connsiteX69" fmla="*/ 325659 w 1249711"/>
              <a:gd name="connsiteY69" fmla="*/ 3606800 h 4886553"/>
              <a:gd name="connsiteX70" fmla="*/ 313925 w 1249711"/>
              <a:gd name="connsiteY70" fmla="*/ 3597554 h 4886553"/>
              <a:gd name="connsiteX71" fmla="*/ 274859 w 1249711"/>
              <a:gd name="connsiteY71" fmla="*/ 3560013 h 4886553"/>
              <a:gd name="connsiteX72" fmla="*/ 256368 w 1249711"/>
              <a:gd name="connsiteY72" fmla="*/ 3467811 h 4886553"/>
              <a:gd name="connsiteX73" fmla="*/ 248494 w 1249711"/>
              <a:gd name="connsiteY73" fmla="*/ 3462020 h 4886553"/>
              <a:gd name="connsiteX74" fmla="*/ 337801 w 1249711"/>
              <a:gd name="connsiteY74" fmla="*/ 3672230 h 4886553"/>
              <a:gd name="connsiteX75" fmla="*/ 311435 w 1249711"/>
              <a:gd name="connsiteY75" fmla="*/ 3600450 h 4886553"/>
              <a:gd name="connsiteX76" fmla="*/ 353396 w 1249711"/>
              <a:gd name="connsiteY76" fmla="*/ 3662426 h 4886553"/>
              <a:gd name="connsiteX77" fmla="*/ 357258 w 1249711"/>
              <a:gd name="connsiteY77" fmla="*/ 3669741 h 4886553"/>
              <a:gd name="connsiteX78" fmla="*/ 333380 w 1249711"/>
              <a:gd name="connsiteY78" fmla="*/ 3653587 h 4886553"/>
              <a:gd name="connsiteX79" fmla="*/ 357815 w 1249711"/>
              <a:gd name="connsiteY79" fmla="*/ 3699001 h 4886553"/>
              <a:gd name="connsiteX80" fmla="*/ 371888 w 1249711"/>
              <a:gd name="connsiteY80" fmla="*/ 3760012 h 4886553"/>
              <a:gd name="connsiteX81" fmla="*/ 349942 w 1249711"/>
              <a:gd name="connsiteY81" fmla="*/ 3847795 h 4886553"/>
              <a:gd name="connsiteX82" fmla="*/ 327996 w 1249711"/>
              <a:gd name="connsiteY82" fmla="*/ 3855110 h 4886553"/>
              <a:gd name="connsiteX83" fmla="*/ 313366 w 1249711"/>
              <a:gd name="connsiteY83" fmla="*/ 3972153 h 4886553"/>
              <a:gd name="connsiteX84" fmla="*/ 306051 w 1249711"/>
              <a:gd name="connsiteY84" fmla="*/ 4001414 h 4886553"/>
              <a:gd name="connsiteX85" fmla="*/ 276790 w 1249711"/>
              <a:gd name="connsiteY85" fmla="*/ 4030675 h 4886553"/>
              <a:gd name="connsiteX86" fmla="*/ 269475 w 1249711"/>
              <a:gd name="connsiteY86" fmla="*/ 4052620 h 4886553"/>
              <a:gd name="connsiteX87" fmla="*/ 269475 w 1249711"/>
              <a:gd name="connsiteY87" fmla="*/ 4315968 h 4886553"/>
              <a:gd name="connsiteX88" fmla="*/ 291420 w 1249711"/>
              <a:gd name="connsiteY88" fmla="*/ 4330598 h 4886553"/>
              <a:gd name="connsiteX89" fmla="*/ 306051 w 1249711"/>
              <a:gd name="connsiteY89" fmla="*/ 4345228 h 4886553"/>
              <a:gd name="connsiteX90" fmla="*/ 351466 w 1249711"/>
              <a:gd name="connsiteY90" fmla="*/ 4392980 h 4886553"/>
              <a:gd name="connsiteX91" fmla="*/ 351669 w 1249711"/>
              <a:gd name="connsiteY91" fmla="*/ 4394352 h 4886553"/>
              <a:gd name="connsiteX92" fmla="*/ 380727 w 1249711"/>
              <a:gd name="connsiteY92" fmla="*/ 4441291 h 4886553"/>
              <a:gd name="connsiteX93" fmla="*/ 383622 w 1249711"/>
              <a:gd name="connsiteY93" fmla="*/ 4536389 h 4886553"/>
              <a:gd name="connsiteX94" fmla="*/ 379203 w 1249711"/>
              <a:gd name="connsiteY94" fmla="*/ 4579315 h 4886553"/>
              <a:gd name="connsiteX95" fmla="*/ 393833 w 1249711"/>
              <a:gd name="connsiteY95" fmla="*/ 4659782 h 4886553"/>
              <a:gd name="connsiteX96" fmla="*/ 408463 w 1249711"/>
              <a:gd name="connsiteY96" fmla="*/ 4681728 h 4886553"/>
              <a:gd name="connsiteX97" fmla="*/ 415779 w 1249711"/>
              <a:gd name="connsiteY97" fmla="*/ 4710988 h 4886553"/>
              <a:gd name="connsiteX98" fmla="*/ 445039 w 1249711"/>
              <a:gd name="connsiteY98" fmla="*/ 4784140 h 4886553"/>
              <a:gd name="connsiteX99" fmla="*/ 474300 w 1249711"/>
              <a:gd name="connsiteY99" fmla="*/ 4828032 h 4886553"/>
              <a:gd name="connsiteX100" fmla="*/ 481615 w 1249711"/>
              <a:gd name="connsiteY100" fmla="*/ 4864608 h 4886553"/>
              <a:gd name="connsiteX101" fmla="*/ 503561 w 1249711"/>
              <a:gd name="connsiteY101" fmla="*/ 4871923 h 4886553"/>
              <a:gd name="connsiteX102" fmla="*/ 525507 w 1249711"/>
              <a:gd name="connsiteY102" fmla="*/ 4886553 h 4886553"/>
              <a:gd name="connsiteX0" fmla="*/ 1221576 w 1221576"/>
              <a:gd name="connsiteY0" fmla="*/ 0 h 4886553"/>
              <a:gd name="connsiteX1" fmla="*/ 1214261 w 1221576"/>
              <a:gd name="connsiteY1" fmla="*/ 292608 h 4886553"/>
              <a:gd name="connsiteX2" fmla="*/ 1192316 w 1221576"/>
              <a:gd name="connsiteY2" fmla="*/ 299923 h 4886553"/>
              <a:gd name="connsiteX3" fmla="*/ 1177685 w 1221576"/>
              <a:gd name="connsiteY3" fmla="*/ 314553 h 4886553"/>
              <a:gd name="connsiteX4" fmla="*/ 1170370 w 1221576"/>
              <a:gd name="connsiteY4" fmla="*/ 336499 h 4886553"/>
              <a:gd name="connsiteX5" fmla="*/ 1126479 w 1221576"/>
              <a:gd name="connsiteY5" fmla="*/ 365760 h 4886553"/>
              <a:gd name="connsiteX6" fmla="*/ 1111848 w 1221576"/>
              <a:gd name="connsiteY6" fmla="*/ 380390 h 4886553"/>
              <a:gd name="connsiteX7" fmla="*/ 1097218 w 1221576"/>
              <a:gd name="connsiteY7" fmla="*/ 402336 h 4886553"/>
              <a:gd name="connsiteX8" fmla="*/ 1075272 w 1221576"/>
              <a:gd name="connsiteY8" fmla="*/ 416966 h 4886553"/>
              <a:gd name="connsiteX9" fmla="*/ 1060642 w 1221576"/>
              <a:gd name="connsiteY9" fmla="*/ 438912 h 4886553"/>
              <a:gd name="connsiteX10" fmla="*/ 1079692 w 1221576"/>
              <a:gd name="connsiteY10" fmla="*/ 581761 h 4886553"/>
              <a:gd name="connsiteX11" fmla="*/ 1096973 w 1221576"/>
              <a:gd name="connsiteY11" fmla="*/ 625490 h 4886553"/>
              <a:gd name="connsiteX12" fmla="*/ 1116268 w 1221576"/>
              <a:gd name="connsiteY12" fmla="*/ 681278 h 4886553"/>
              <a:gd name="connsiteX13" fmla="*/ 1138214 w 1221576"/>
              <a:gd name="connsiteY13" fmla="*/ 724204 h 4886553"/>
              <a:gd name="connsiteX14" fmla="*/ 1126479 w 1221576"/>
              <a:gd name="connsiteY14" fmla="*/ 730635 h 4886553"/>
              <a:gd name="connsiteX15" fmla="*/ 1141109 w 1221576"/>
              <a:gd name="connsiteY15" fmla="*/ 785460 h 4886553"/>
              <a:gd name="connsiteX16" fmla="*/ 1133794 w 1221576"/>
              <a:gd name="connsiteY16" fmla="*/ 892454 h 4886553"/>
              <a:gd name="connsiteX17" fmla="*/ 1126479 w 1221576"/>
              <a:gd name="connsiteY17" fmla="*/ 921715 h 4886553"/>
              <a:gd name="connsiteX18" fmla="*/ 1104533 w 1221576"/>
              <a:gd name="connsiteY18" fmla="*/ 936345 h 4886553"/>
              <a:gd name="connsiteX19" fmla="*/ 1089903 w 1221576"/>
              <a:gd name="connsiteY19" fmla="*/ 950976 h 4886553"/>
              <a:gd name="connsiteX20" fmla="*/ 1046012 w 1221576"/>
              <a:gd name="connsiteY20" fmla="*/ 980236 h 4886553"/>
              <a:gd name="connsiteX21" fmla="*/ 1002120 w 1221576"/>
              <a:gd name="connsiteY21" fmla="*/ 1009497 h 4886553"/>
              <a:gd name="connsiteX22" fmla="*/ 987490 w 1221576"/>
              <a:gd name="connsiteY22" fmla="*/ 1024128 h 4886553"/>
              <a:gd name="connsiteX23" fmla="*/ 965544 w 1221576"/>
              <a:gd name="connsiteY23" fmla="*/ 1038758 h 4886553"/>
              <a:gd name="connsiteX24" fmla="*/ 936284 w 1221576"/>
              <a:gd name="connsiteY24" fmla="*/ 1075334 h 4886553"/>
              <a:gd name="connsiteX25" fmla="*/ 928968 w 1221576"/>
              <a:gd name="connsiteY25" fmla="*/ 1316736 h 4886553"/>
              <a:gd name="connsiteX26" fmla="*/ 914338 w 1221576"/>
              <a:gd name="connsiteY26" fmla="*/ 1338681 h 4886553"/>
              <a:gd name="connsiteX27" fmla="*/ 899708 w 1221576"/>
              <a:gd name="connsiteY27" fmla="*/ 1389888 h 4886553"/>
              <a:gd name="connsiteX28" fmla="*/ 885077 w 1221576"/>
              <a:gd name="connsiteY28" fmla="*/ 1484985 h 4886553"/>
              <a:gd name="connsiteX29" fmla="*/ 870447 w 1221576"/>
              <a:gd name="connsiteY29" fmla="*/ 1550822 h 4886553"/>
              <a:gd name="connsiteX30" fmla="*/ 863132 w 1221576"/>
              <a:gd name="connsiteY30" fmla="*/ 1836115 h 4886553"/>
              <a:gd name="connsiteX31" fmla="*/ 848501 w 1221576"/>
              <a:gd name="connsiteY31" fmla="*/ 1850745 h 4886553"/>
              <a:gd name="connsiteX32" fmla="*/ 775349 w 1221576"/>
              <a:gd name="connsiteY32" fmla="*/ 1858060 h 4886553"/>
              <a:gd name="connsiteX33" fmla="*/ 753404 w 1221576"/>
              <a:gd name="connsiteY33" fmla="*/ 1865376 h 4886553"/>
              <a:gd name="connsiteX34" fmla="*/ 716828 w 1221576"/>
              <a:gd name="connsiteY34" fmla="*/ 1901952 h 4886553"/>
              <a:gd name="connsiteX35" fmla="*/ 672936 w 1221576"/>
              <a:gd name="connsiteY35" fmla="*/ 1916582 h 4886553"/>
              <a:gd name="connsiteX36" fmla="*/ 580734 w 1221576"/>
              <a:gd name="connsiteY36" fmla="*/ 1982012 h 4886553"/>
              <a:gd name="connsiteX37" fmla="*/ 563208 w 1221576"/>
              <a:gd name="connsiteY37" fmla="*/ 1997049 h 4886553"/>
              <a:gd name="connsiteX38" fmla="*/ 446165 w 1221576"/>
              <a:gd name="connsiteY38" fmla="*/ 2011680 h 4886553"/>
              <a:gd name="connsiteX39" fmla="*/ 409589 w 1221576"/>
              <a:gd name="connsiteY39" fmla="*/ 2055571 h 4886553"/>
              <a:gd name="connsiteX40" fmla="*/ 358383 w 1221576"/>
              <a:gd name="connsiteY40" fmla="*/ 2106777 h 4886553"/>
              <a:gd name="connsiteX41" fmla="*/ 343752 w 1221576"/>
              <a:gd name="connsiteY41" fmla="*/ 2121408 h 4886553"/>
              <a:gd name="connsiteX42" fmla="*/ 299861 w 1221576"/>
              <a:gd name="connsiteY42" fmla="*/ 2172614 h 4886553"/>
              <a:gd name="connsiteX43" fmla="*/ 301187 w 1221576"/>
              <a:gd name="connsiteY43" fmla="*/ 2187244 h 4886553"/>
              <a:gd name="connsiteX44" fmla="*/ 271485 w 1221576"/>
              <a:gd name="connsiteY44" fmla="*/ 2214214 h 4886553"/>
              <a:gd name="connsiteX45" fmla="*/ 234024 w 1221576"/>
              <a:gd name="connsiteY45" fmla="*/ 2275027 h 4886553"/>
              <a:gd name="connsiteX46" fmla="*/ 226709 w 1221576"/>
              <a:gd name="connsiteY46" fmla="*/ 2296972 h 4886553"/>
              <a:gd name="connsiteX47" fmla="*/ 204764 w 1221576"/>
              <a:gd name="connsiteY47" fmla="*/ 2311603 h 4886553"/>
              <a:gd name="connsiteX48" fmla="*/ 175503 w 1221576"/>
              <a:gd name="connsiteY48" fmla="*/ 2340864 h 4886553"/>
              <a:gd name="connsiteX49" fmla="*/ 160872 w 1221576"/>
              <a:gd name="connsiteY49" fmla="*/ 2355494 h 4886553"/>
              <a:gd name="connsiteX50" fmla="*/ 131612 w 1221576"/>
              <a:gd name="connsiteY50" fmla="*/ 2399385 h 4886553"/>
              <a:gd name="connsiteX51" fmla="*/ 124296 w 1221576"/>
              <a:gd name="connsiteY51" fmla="*/ 2457907 h 4886553"/>
              <a:gd name="connsiteX52" fmla="*/ 116981 w 1221576"/>
              <a:gd name="connsiteY52" fmla="*/ 2618841 h 4886553"/>
              <a:gd name="connsiteX53" fmla="*/ 102351 w 1221576"/>
              <a:gd name="connsiteY53" fmla="*/ 2662732 h 4886553"/>
              <a:gd name="connsiteX54" fmla="*/ 87720 w 1221576"/>
              <a:gd name="connsiteY54" fmla="*/ 2677363 h 4886553"/>
              <a:gd name="connsiteX55" fmla="*/ 36514 w 1221576"/>
              <a:gd name="connsiteY55" fmla="*/ 2706624 h 4886553"/>
              <a:gd name="connsiteX56" fmla="*/ 29641 w 1221576"/>
              <a:gd name="connsiteY56" fmla="*/ 2726278 h 4886553"/>
              <a:gd name="connsiteX57" fmla="*/ 7252 w 1221576"/>
              <a:gd name="connsiteY57" fmla="*/ 2738175 h 4886553"/>
              <a:gd name="connsiteX58" fmla="*/ 37398 w 1221576"/>
              <a:gd name="connsiteY58" fmla="*/ 3034923 h 4886553"/>
              <a:gd name="connsiteX59" fmla="*/ 52029 w 1221576"/>
              <a:gd name="connsiteY59" fmla="*/ 3054136 h 4886553"/>
              <a:gd name="connsiteX60" fmla="*/ 76264 w 1221576"/>
              <a:gd name="connsiteY60" fmla="*/ 3087014 h 4886553"/>
              <a:gd name="connsiteX61" fmla="*/ 85872 w 1221576"/>
              <a:gd name="connsiteY61" fmla="*/ 3124033 h 4886553"/>
              <a:gd name="connsiteX62" fmla="*/ 102793 w 1221576"/>
              <a:gd name="connsiteY62" fmla="*/ 3174355 h 4886553"/>
              <a:gd name="connsiteX63" fmla="*/ 121401 w 1221576"/>
              <a:gd name="connsiteY63" fmla="*/ 3210814 h 4886553"/>
              <a:gd name="connsiteX64" fmla="*/ 144312 w 1221576"/>
              <a:gd name="connsiteY64" fmla="*/ 3274720 h 4886553"/>
              <a:gd name="connsiteX65" fmla="*/ 179922 w 1221576"/>
              <a:gd name="connsiteY65" fmla="*/ 3339592 h 4886553"/>
              <a:gd name="connsiteX66" fmla="*/ 222848 w 1221576"/>
              <a:gd name="connsiteY66" fmla="*/ 3451250 h 4886553"/>
              <a:gd name="connsiteX67" fmla="*/ 219394 w 1221576"/>
              <a:gd name="connsiteY67" fmla="*/ 3496665 h 4886553"/>
              <a:gd name="connsiteX68" fmla="*/ 258459 w 1221576"/>
              <a:gd name="connsiteY68" fmla="*/ 3533648 h 4886553"/>
              <a:gd name="connsiteX69" fmla="*/ 297524 w 1221576"/>
              <a:gd name="connsiteY69" fmla="*/ 3606800 h 4886553"/>
              <a:gd name="connsiteX70" fmla="*/ 285790 w 1221576"/>
              <a:gd name="connsiteY70" fmla="*/ 3597554 h 4886553"/>
              <a:gd name="connsiteX71" fmla="*/ 246724 w 1221576"/>
              <a:gd name="connsiteY71" fmla="*/ 3560013 h 4886553"/>
              <a:gd name="connsiteX72" fmla="*/ 228233 w 1221576"/>
              <a:gd name="connsiteY72" fmla="*/ 3467811 h 4886553"/>
              <a:gd name="connsiteX73" fmla="*/ 220359 w 1221576"/>
              <a:gd name="connsiteY73" fmla="*/ 3462020 h 4886553"/>
              <a:gd name="connsiteX74" fmla="*/ 309666 w 1221576"/>
              <a:gd name="connsiteY74" fmla="*/ 3672230 h 4886553"/>
              <a:gd name="connsiteX75" fmla="*/ 283300 w 1221576"/>
              <a:gd name="connsiteY75" fmla="*/ 3600450 h 4886553"/>
              <a:gd name="connsiteX76" fmla="*/ 325261 w 1221576"/>
              <a:gd name="connsiteY76" fmla="*/ 3662426 h 4886553"/>
              <a:gd name="connsiteX77" fmla="*/ 329123 w 1221576"/>
              <a:gd name="connsiteY77" fmla="*/ 3669741 h 4886553"/>
              <a:gd name="connsiteX78" fmla="*/ 305245 w 1221576"/>
              <a:gd name="connsiteY78" fmla="*/ 3653587 h 4886553"/>
              <a:gd name="connsiteX79" fmla="*/ 329680 w 1221576"/>
              <a:gd name="connsiteY79" fmla="*/ 3699001 h 4886553"/>
              <a:gd name="connsiteX80" fmla="*/ 343753 w 1221576"/>
              <a:gd name="connsiteY80" fmla="*/ 3760012 h 4886553"/>
              <a:gd name="connsiteX81" fmla="*/ 321807 w 1221576"/>
              <a:gd name="connsiteY81" fmla="*/ 3847795 h 4886553"/>
              <a:gd name="connsiteX82" fmla="*/ 299861 w 1221576"/>
              <a:gd name="connsiteY82" fmla="*/ 3855110 h 4886553"/>
              <a:gd name="connsiteX83" fmla="*/ 285231 w 1221576"/>
              <a:gd name="connsiteY83" fmla="*/ 3972153 h 4886553"/>
              <a:gd name="connsiteX84" fmla="*/ 277916 w 1221576"/>
              <a:gd name="connsiteY84" fmla="*/ 4001414 h 4886553"/>
              <a:gd name="connsiteX85" fmla="*/ 248655 w 1221576"/>
              <a:gd name="connsiteY85" fmla="*/ 4030675 h 4886553"/>
              <a:gd name="connsiteX86" fmla="*/ 241340 w 1221576"/>
              <a:gd name="connsiteY86" fmla="*/ 4052620 h 4886553"/>
              <a:gd name="connsiteX87" fmla="*/ 241340 w 1221576"/>
              <a:gd name="connsiteY87" fmla="*/ 4315968 h 4886553"/>
              <a:gd name="connsiteX88" fmla="*/ 263285 w 1221576"/>
              <a:gd name="connsiteY88" fmla="*/ 4330598 h 4886553"/>
              <a:gd name="connsiteX89" fmla="*/ 277916 w 1221576"/>
              <a:gd name="connsiteY89" fmla="*/ 4345228 h 4886553"/>
              <a:gd name="connsiteX90" fmla="*/ 323331 w 1221576"/>
              <a:gd name="connsiteY90" fmla="*/ 4392980 h 4886553"/>
              <a:gd name="connsiteX91" fmla="*/ 323534 w 1221576"/>
              <a:gd name="connsiteY91" fmla="*/ 4394352 h 4886553"/>
              <a:gd name="connsiteX92" fmla="*/ 352592 w 1221576"/>
              <a:gd name="connsiteY92" fmla="*/ 4441291 h 4886553"/>
              <a:gd name="connsiteX93" fmla="*/ 355487 w 1221576"/>
              <a:gd name="connsiteY93" fmla="*/ 4536389 h 4886553"/>
              <a:gd name="connsiteX94" fmla="*/ 351068 w 1221576"/>
              <a:gd name="connsiteY94" fmla="*/ 4579315 h 4886553"/>
              <a:gd name="connsiteX95" fmla="*/ 365698 w 1221576"/>
              <a:gd name="connsiteY95" fmla="*/ 4659782 h 4886553"/>
              <a:gd name="connsiteX96" fmla="*/ 380328 w 1221576"/>
              <a:gd name="connsiteY96" fmla="*/ 4681728 h 4886553"/>
              <a:gd name="connsiteX97" fmla="*/ 387644 w 1221576"/>
              <a:gd name="connsiteY97" fmla="*/ 4710988 h 4886553"/>
              <a:gd name="connsiteX98" fmla="*/ 416904 w 1221576"/>
              <a:gd name="connsiteY98" fmla="*/ 4784140 h 4886553"/>
              <a:gd name="connsiteX99" fmla="*/ 446165 w 1221576"/>
              <a:gd name="connsiteY99" fmla="*/ 4828032 h 4886553"/>
              <a:gd name="connsiteX100" fmla="*/ 453480 w 1221576"/>
              <a:gd name="connsiteY100" fmla="*/ 4864608 h 4886553"/>
              <a:gd name="connsiteX101" fmla="*/ 475426 w 1221576"/>
              <a:gd name="connsiteY101" fmla="*/ 4871923 h 4886553"/>
              <a:gd name="connsiteX102" fmla="*/ 497372 w 1221576"/>
              <a:gd name="connsiteY102" fmla="*/ 4886553 h 4886553"/>
              <a:gd name="connsiteX0" fmla="*/ 1225696 w 1225696"/>
              <a:gd name="connsiteY0" fmla="*/ 0 h 4886553"/>
              <a:gd name="connsiteX1" fmla="*/ 1218381 w 1225696"/>
              <a:gd name="connsiteY1" fmla="*/ 292608 h 4886553"/>
              <a:gd name="connsiteX2" fmla="*/ 1196436 w 1225696"/>
              <a:gd name="connsiteY2" fmla="*/ 299923 h 4886553"/>
              <a:gd name="connsiteX3" fmla="*/ 1181805 w 1225696"/>
              <a:gd name="connsiteY3" fmla="*/ 314553 h 4886553"/>
              <a:gd name="connsiteX4" fmla="*/ 1174490 w 1225696"/>
              <a:gd name="connsiteY4" fmla="*/ 336499 h 4886553"/>
              <a:gd name="connsiteX5" fmla="*/ 1130599 w 1225696"/>
              <a:gd name="connsiteY5" fmla="*/ 365760 h 4886553"/>
              <a:gd name="connsiteX6" fmla="*/ 1115968 w 1225696"/>
              <a:gd name="connsiteY6" fmla="*/ 380390 h 4886553"/>
              <a:gd name="connsiteX7" fmla="*/ 1101338 w 1225696"/>
              <a:gd name="connsiteY7" fmla="*/ 402336 h 4886553"/>
              <a:gd name="connsiteX8" fmla="*/ 1079392 w 1225696"/>
              <a:gd name="connsiteY8" fmla="*/ 416966 h 4886553"/>
              <a:gd name="connsiteX9" fmla="*/ 1064762 w 1225696"/>
              <a:gd name="connsiteY9" fmla="*/ 438912 h 4886553"/>
              <a:gd name="connsiteX10" fmla="*/ 1083812 w 1225696"/>
              <a:gd name="connsiteY10" fmla="*/ 581761 h 4886553"/>
              <a:gd name="connsiteX11" fmla="*/ 1101093 w 1225696"/>
              <a:gd name="connsiteY11" fmla="*/ 625490 h 4886553"/>
              <a:gd name="connsiteX12" fmla="*/ 1120388 w 1225696"/>
              <a:gd name="connsiteY12" fmla="*/ 681278 h 4886553"/>
              <a:gd name="connsiteX13" fmla="*/ 1142334 w 1225696"/>
              <a:gd name="connsiteY13" fmla="*/ 724204 h 4886553"/>
              <a:gd name="connsiteX14" fmla="*/ 1130599 w 1225696"/>
              <a:gd name="connsiteY14" fmla="*/ 730635 h 4886553"/>
              <a:gd name="connsiteX15" fmla="*/ 1145229 w 1225696"/>
              <a:gd name="connsiteY15" fmla="*/ 785460 h 4886553"/>
              <a:gd name="connsiteX16" fmla="*/ 1137914 w 1225696"/>
              <a:gd name="connsiteY16" fmla="*/ 892454 h 4886553"/>
              <a:gd name="connsiteX17" fmla="*/ 1130599 w 1225696"/>
              <a:gd name="connsiteY17" fmla="*/ 921715 h 4886553"/>
              <a:gd name="connsiteX18" fmla="*/ 1108653 w 1225696"/>
              <a:gd name="connsiteY18" fmla="*/ 936345 h 4886553"/>
              <a:gd name="connsiteX19" fmla="*/ 1094023 w 1225696"/>
              <a:gd name="connsiteY19" fmla="*/ 950976 h 4886553"/>
              <a:gd name="connsiteX20" fmla="*/ 1050132 w 1225696"/>
              <a:gd name="connsiteY20" fmla="*/ 980236 h 4886553"/>
              <a:gd name="connsiteX21" fmla="*/ 1006240 w 1225696"/>
              <a:gd name="connsiteY21" fmla="*/ 1009497 h 4886553"/>
              <a:gd name="connsiteX22" fmla="*/ 991610 w 1225696"/>
              <a:gd name="connsiteY22" fmla="*/ 1024128 h 4886553"/>
              <a:gd name="connsiteX23" fmla="*/ 969664 w 1225696"/>
              <a:gd name="connsiteY23" fmla="*/ 1038758 h 4886553"/>
              <a:gd name="connsiteX24" fmla="*/ 940404 w 1225696"/>
              <a:gd name="connsiteY24" fmla="*/ 1075334 h 4886553"/>
              <a:gd name="connsiteX25" fmla="*/ 933088 w 1225696"/>
              <a:gd name="connsiteY25" fmla="*/ 1316736 h 4886553"/>
              <a:gd name="connsiteX26" fmla="*/ 918458 w 1225696"/>
              <a:gd name="connsiteY26" fmla="*/ 1338681 h 4886553"/>
              <a:gd name="connsiteX27" fmla="*/ 903828 w 1225696"/>
              <a:gd name="connsiteY27" fmla="*/ 1389888 h 4886553"/>
              <a:gd name="connsiteX28" fmla="*/ 889197 w 1225696"/>
              <a:gd name="connsiteY28" fmla="*/ 1484985 h 4886553"/>
              <a:gd name="connsiteX29" fmla="*/ 874567 w 1225696"/>
              <a:gd name="connsiteY29" fmla="*/ 1550822 h 4886553"/>
              <a:gd name="connsiteX30" fmla="*/ 867252 w 1225696"/>
              <a:gd name="connsiteY30" fmla="*/ 1836115 h 4886553"/>
              <a:gd name="connsiteX31" fmla="*/ 852621 w 1225696"/>
              <a:gd name="connsiteY31" fmla="*/ 1850745 h 4886553"/>
              <a:gd name="connsiteX32" fmla="*/ 779469 w 1225696"/>
              <a:gd name="connsiteY32" fmla="*/ 1858060 h 4886553"/>
              <a:gd name="connsiteX33" fmla="*/ 757524 w 1225696"/>
              <a:gd name="connsiteY33" fmla="*/ 1865376 h 4886553"/>
              <a:gd name="connsiteX34" fmla="*/ 720948 w 1225696"/>
              <a:gd name="connsiteY34" fmla="*/ 1901952 h 4886553"/>
              <a:gd name="connsiteX35" fmla="*/ 677056 w 1225696"/>
              <a:gd name="connsiteY35" fmla="*/ 1916582 h 4886553"/>
              <a:gd name="connsiteX36" fmla="*/ 584854 w 1225696"/>
              <a:gd name="connsiteY36" fmla="*/ 1982012 h 4886553"/>
              <a:gd name="connsiteX37" fmla="*/ 567328 w 1225696"/>
              <a:gd name="connsiteY37" fmla="*/ 1997049 h 4886553"/>
              <a:gd name="connsiteX38" fmla="*/ 450285 w 1225696"/>
              <a:gd name="connsiteY38" fmla="*/ 2011680 h 4886553"/>
              <a:gd name="connsiteX39" fmla="*/ 413709 w 1225696"/>
              <a:gd name="connsiteY39" fmla="*/ 2055571 h 4886553"/>
              <a:gd name="connsiteX40" fmla="*/ 362503 w 1225696"/>
              <a:gd name="connsiteY40" fmla="*/ 2106777 h 4886553"/>
              <a:gd name="connsiteX41" fmla="*/ 347872 w 1225696"/>
              <a:gd name="connsiteY41" fmla="*/ 2121408 h 4886553"/>
              <a:gd name="connsiteX42" fmla="*/ 303981 w 1225696"/>
              <a:gd name="connsiteY42" fmla="*/ 2172614 h 4886553"/>
              <a:gd name="connsiteX43" fmla="*/ 305307 w 1225696"/>
              <a:gd name="connsiteY43" fmla="*/ 2187244 h 4886553"/>
              <a:gd name="connsiteX44" fmla="*/ 275605 w 1225696"/>
              <a:gd name="connsiteY44" fmla="*/ 2214214 h 4886553"/>
              <a:gd name="connsiteX45" fmla="*/ 238144 w 1225696"/>
              <a:gd name="connsiteY45" fmla="*/ 2275027 h 4886553"/>
              <a:gd name="connsiteX46" fmla="*/ 230829 w 1225696"/>
              <a:gd name="connsiteY46" fmla="*/ 2296972 h 4886553"/>
              <a:gd name="connsiteX47" fmla="*/ 208884 w 1225696"/>
              <a:gd name="connsiteY47" fmla="*/ 2311603 h 4886553"/>
              <a:gd name="connsiteX48" fmla="*/ 179623 w 1225696"/>
              <a:gd name="connsiteY48" fmla="*/ 2340864 h 4886553"/>
              <a:gd name="connsiteX49" fmla="*/ 164992 w 1225696"/>
              <a:gd name="connsiteY49" fmla="*/ 2355494 h 4886553"/>
              <a:gd name="connsiteX50" fmla="*/ 135732 w 1225696"/>
              <a:gd name="connsiteY50" fmla="*/ 2399385 h 4886553"/>
              <a:gd name="connsiteX51" fmla="*/ 128416 w 1225696"/>
              <a:gd name="connsiteY51" fmla="*/ 2457907 h 4886553"/>
              <a:gd name="connsiteX52" fmla="*/ 121101 w 1225696"/>
              <a:gd name="connsiteY52" fmla="*/ 2618841 h 4886553"/>
              <a:gd name="connsiteX53" fmla="*/ 106471 w 1225696"/>
              <a:gd name="connsiteY53" fmla="*/ 2662732 h 4886553"/>
              <a:gd name="connsiteX54" fmla="*/ 91840 w 1225696"/>
              <a:gd name="connsiteY54" fmla="*/ 2677363 h 4886553"/>
              <a:gd name="connsiteX55" fmla="*/ 40634 w 1225696"/>
              <a:gd name="connsiteY55" fmla="*/ 2706624 h 4886553"/>
              <a:gd name="connsiteX56" fmla="*/ 33761 w 1225696"/>
              <a:gd name="connsiteY56" fmla="*/ 2726278 h 4886553"/>
              <a:gd name="connsiteX57" fmla="*/ 11372 w 1225696"/>
              <a:gd name="connsiteY57" fmla="*/ 2738175 h 4886553"/>
              <a:gd name="connsiteX58" fmla="*/ 41518 w 1225696"/>
              <a:gd name="connsiteY58" fmla="*/ 3034923 h 4886553"/>
              <a:gd name="connsiteX59" fmla="*/ 56149 w 1225696"/>
              <a:gd name="connsiteY59" fmla="*/ 3054136 h 4886553"/>
              <a:gd name="connsiteX60" fmla="*/ 80384 w 1225696"/>
              <a:gd name="connsiteY60" fmla="*/ 3087014 h 4886553"/>
              <a:gd name="connsiteX61" fmla="*/ 89992 w 1225696"/>
              <a:gd name="connsiteY61" fmla="*/ 3124033 h 4886553"/>
              <a:gd name="connsiteX62" fmla="*/ 106913 w 1225696"/>
              <a:gd name="connsiteY62" fmla="*/ 3174355 h 4886553"/>
              <a:gd name="connsiteX63" fmla="*/ 125521 w 1225696"/>
              <a:gd name="connsiteY63" fmla="*/ 3210814 h 4886553"/>
              <a:gd name="connsiteX64" fmla="*/ 148432 w 1225696"/>
              <a:gd name="connsiteY64" fmla="*/ 3274720 h 4886553"/>
              <a:gd name="connsiteX65" fmla="*/ 184042 w 1225696"/>
              <a:gd name="connsiteY65" fmla="*/ 3339592 h 4886553"/>
              <a:gd name="connsiteX66" fmla="*/ 226968 w 1225696"/>
              <a:gd name="connsiteY66" fmla="*/ 3451250 h 4886553"/>
              <a:gd name="connsiteX67" fmla="*/ 223514 w 1225696"/>
              <a:gd name="connsiteY67" fmla="*/ 3496665 h 4886553"/>
              <a:gd name="connsiteX68" fmla="*/ 262579 w 1225696"/>
              <a:gd name="connsiteY68" fmla="*/ 3533648 h 4886553"/>
              <a:gd name="connsiteX69" fmla="*/ 301644 w 1225696"/>
              <a:gd name="connsiteY69" fmla="*/ 3606800 h 4886553"/>
              <a:gd name="connsiteX70" fmla="*/ 289910 w 1225696"/>
              <a:gd name="connsiteY70" fmla="*/ 3597554 h 4886553"/>
              <a:gd name="connsiteX71" fmla="*/ 250844 w 1225696"/>
              <a:gd name="connsiteY71" fmla="*/ 3560013 h 4886553"/>
              <a:gd name="connsiteX72" fmla="*/ 232353 w 1225696"/>
              <a:gd name="connsiteY72" fmla="*/ 3467811 h 4886553"/>
              <a:gd name="connsiteX73" fmla="*/ 224479 w 1225696"/>
              <a:gd name="connsiteY73" fmla="*/ 3462020 h 4886553"/>
              <a:gd name="connsiteX74" fmla="*/ 313786 w 1225696"/>
              <a:gd name="connsiteY74" fmla="*/ 3672230 h 4886553"/>
              <a:gd name="connsiteX75" fmla="*/ 287420 w 1225696"/>
              <a:gd name="connsiteY75" fmla="*/ 3600450 h 4886553"/>
              <a:gd name="connsiteX76" fmla="*/ 329381 w 1225696"/>
              <a:gd name="connsiteY76" fmla="*/ 3662426 h 4886553"/>
              <a:gd name="connsiteX77" fmla="*/ 333243 w 1225696"/>
              <a:gd name="connsiteY77" fmla="*/ 3669741 h 4886553"/>
              <a:gd name="connsiteX78" fmla="*/ 309365 w 1225696"/>
              <a:gd name="connsiteY78" fmla="*/ 3653587 h 4886553"/>
              <a:gd name="connsiteX79" fmla="*/ 333800 w 1225696"/>
              <a:gd name="connsiteY79" fmla="*/ 3699001 h 4886553"/>
              <a:gd name="connsiteX80" fmla="*/ 347873 w 1225696"/>
              <a:gd name="connsiteY80" fmla="*/ 3760012 h 4886553"/>
              <a:gd name="connsiteX81" fmla="*/ 325927 w 1225696"/>
              <a:gd name="connsiteY81" fmla="*/ 3847795 h 4886553"/>
              <a:gd name="connsiteX82" fmla="*/ 303981 w 1225696"/>
              <a:gd name="connsiteY82" fmla="*/ 3855110 h 4886553"/>
              <a:gd name="connsiteX83" fmla="*/ 289351 w 1225696"/>
              <a:gd name="connsiteY83" fmla="*/ 3972153 h 4886553"/>
              <a:gd name="connsiteX84" fmla="*/ 282036 w 1225696"/>
              <a:gd name="connsiteY84" fmla="*/ 4001414 h 4886553"/>
              <a:gd name="connsiteX85" fmla="*/ 252775 w 1225696"/>
              <a:gd name="connsiteY85" fmla="*/ 4030675 h 4886553"/>
              <a:gd name="connsiteX86" fmla="*/ 245460 w 1225696"/>
              <a:gd name="connsiteY86" fmla="*/ 4052620 h 4886553"/>
              <a:gd name="connsiteX87" fmla="*/ 245460 w 1225696"/>
              <a:gd name="connsiteY87" fmla="*/ 4315968 h 4886553"/>
              <a:gd name="connsiteX88" fmla="*/ 267405 w 1225696"/>
              <a:gd name="connsiteY88" fmla="*/ 4330598 h 4886553"/>
              <a:gd name="connsiteX89" fmla="*/ 282036 w 1225696"/>
              <a:gd name="connsiteY89" fmla="*/ 4345228 h 4886553"/>
              <a:gd name="connsiteX90" fmla="*/ 327451 w 1225696"/>
              <a:gd name="connsiteY90" fmla="*/ 4392980 h 4886553"/>
              <a:gd name="connsiteX91" fmla="*/ 327654 w 1225696"/>
              <a:gd name="connsiteY91" fmla="*/ 4394352 h 4886553"/>
              <a:gd name="connsiteX92" fmla="*/ 356712 w 1225696"/>
              <a:gd name="connsiteY92" fmla="*/ 4441291 h 4886553"/>
              <a:gd name="connsiteX93" fmla="*/ 359607 w 1225696"/>
              <a:gd name="connsiteY93" fmla="*/ 4536389 h 4886553"/>
              <a:gd name="connsiteX94" fmla="*/ 355188 w 1225696"/>
              <a:gd name="connsiteY94" fmla="*/ 4579315 h 4886553"/>
              <a:gd name="connsiteX95" fmla="*/ 369818 w 1225696"/>
              <a:gd name="connsiteY95" fmla="*/ 4659782 h 4886553"/>
              <a:gd name="connsiteX96" fmla="*/ 384448 w 1225696"/>
              <a:gd name="connsiteY96" fmla="*/ 4681728 h 4886553"/>
              <a:gd name="connsiteX97" fmla="*/ 391764 w 1225696"/>
              <a:gd name="connsiteY97" fmla="*/ 4710988 h 4886553"/>
              <a:gd name="connsiteX98" fmla="*/ 421024 w 1225696"/>
              <a:gd name="connsiteY98" fmla="*/ 4784140 h 4886553"/>
              <a:gd name="connsiteX99" fmla="*/ 450285 w 1225696"/>
              <a:gd name="connsiteY99" fmla="*/ 4828032 h 4886553"/>
              <a:gd name="connsiteX100" fmla="*/ 457600 w 1225696"/>
              <a:gd name="connsiteY100" fmla="*/ 4864608 h 4886553"/>
              <a:gd name="connsiteX101" fmla="*/ 479546 w 1225696"/>
              <a:gd name="connsiteY101" fmla="*/ 4871923 h 4886553"/>
              <a:gd name="connsiteX102" fmla="*/ 501492 w 1225696"/>
              <a:gd name="connsiteY102" fmla="*/ 4886553 h 4886553"/>
              <a:gd name="connsiteX0" fmla="*/ 1219757 w 1219757"/>
              <a:gd name="connsiteY0" fmla="*/ 0 h 4886553"/>
              <a:gd name="connsiteX1" fmla="*/ 1212442 w 1219757"/>
              <a:gd name="connsiteY1" fmla="*/ 292608 h 4886553"/>
              <a:gd name="connsiteX2" fmla="*/ 1190497 w 1219757"/>
              <a:gd name="connsiteY2" fmla="*/ 299923 h 4886553"/>
              <a:gd name="connsiteX3" fmla="*/ 1175866 w 1219757"/>
              <a:gd name="connsiteY3" fmla="*/ 314553 h 4886553"/>
              <a:gd name="connsiteX4" fmla="*/ 1168551 w 1219757"/>
              <a:gd name="connsiteY4" fmla="*/ 336499 h 4886553"/>
              <a:gd name="connsiteX5" fmla="*/ 1124660 w 1219757"/>
              <a:gd name="connsiteY5" fmla="*/ 365760 h 4886553"/>
              <a:gd name="connsiteX6" fmla="*/ 1110029 w 1219757"/>
              <a:gd name="connsiteY6" fmla="*/ 380390 h 4886553"/>
              <a:gd name="connsiteX7" fmla="*/ 1095399 w 1219757"/>
              <a:gd name="connsiteY7" fmla="*/ 402336 h 4886553"/>
              <a:gd name="connsiteX8" fmla="*/ 1073453 w 1219757"/>
              <a:gd name="connsiteY8" fmla="*/ 416966 h 4886553"/>
              <a:gd name="connsiteX9" fmla="*/ 1058823 w 1219757"/>
              <a:gd name="connsiteY9" fmla="*/ 438912 h 4886553"/>
              <a:gd name="connsiteX10" fmla="*/ 1077873 w 1219757"/>
              <a:gd name="connsiteY10" fmla="*/ 581761 h 4886553"/>
              <a:gd name="connsiteX11" fmla="*/ 1095154 w 1219757"/>
              <a:gd name="connsiteY11" fmla="*/ 625490 h 4886553"/>
              <a:gd name="connsiteX12" fmla="*/ 1114449 w 1219757"/>
              <a:gd name="connsiteY12" fmla="*/ 681278 h 4886553"/>
              <a:gd name="connsiteX13" fmla="*/ 1136395 w 1219757"/>
              <a:gd name="connsiteY13" fmla="*/ 724204 h 4886553"/>
              <a:gd name="connsiteX14" fmla="*/ 1124660 w 1219757"/>
              <a:gd name="connsiteY14" fmla="*/ 730635 h 4886553"/>
              <a:gd name="connsiteX15" fmla="*/ 1139290 w 1219757"/>
              <a:gd name="connsiteY15" fmla="*/ 785460 h 4886553"/>
              <a:gd name="connsiteX16" fmla="*/ 1131975 w 1219757"/>
              <a:gd name="connsiteY16" fmla="*/ 892454 h 4886553"/>
              <a:gd name="connsiteX17" fmla="*/ 1124660 w 1219757"/>
              <a:gd name="connsiteY17" fmla="*/ 921715 h 4886553"/>
              <a:gd name="connsiteX18" fmla="*/ 1102714 w 1219757"/>
              <a:gd name="connsiteY18" fmla="*/ 936345 h 4886553"/>
              <a:gd name="connsiteX19" fmla="*/ 1088084 w 1219757"/>
              <a:gd name="connsiteY19" fmla="*/ 950976 h 4886553"/>
              <a:gd name="connsiteX20" fmla="*/ 1044193 w 1219757"/>
              <a:gd name="connsiteY20" fmla="*/ 980236 h 4886553"/>
              <a:gd name="connsiteX21" fmla="*/ 1000301 w 1219757"/>
              <a:gd name="connsiteY21" fmla="*/ 1009497 h 4886553"/>
              <a:gd name="connsiteX22" fmla="*/ 985671 w 1219757"/>
              <a:gd name="connsiteY22" fmla="*/ 1024128 h 4886553"/>
              <a:gd name="connsiteX23" fmla="*/ 963725 w 1219757"/>
              <a:gd name="connsiteY23" fmla="*/ 1038758 h 4886553"/>
              <a:gd name="connsiteX24" fmla="*/ 934465 w 1219757"/>
              <a:gd name="connsiteY24" fmla="*/ 1075334 h 4886553"/>
              <a:gd name="connsiteX25" fmla="*/ 927149 w 1219757"/>
              <a:gd name="connsiteY25" fmla="*/ 1316736 h 4886553"/>
              <a:gd name="connsiteX26" fmla="*/ 912519 w 1219757"/>
              <a:gd name="connsiteY26" fmla="*/ 1338681 h 4886553"/>
              <a:gd name="connsiteX27" fmla="*/ 897889 w 1219757"/>
              <a:gd name="connsiteY27" fmla="*/ 1389888 h 4886553"/>
              <a:gd name="connsiteX28" fmla="*/ 883258 w 1219757"/>
              <a:gd name="connsiteY28" fmla="*/ 1484985 h 4886553"/>
              <a:gd name="connsiteX29" fmla="*/ 868628 w 1219757"/>
              <a:gd name="connsiteY29" fmla="*/ 1550822 h 4886553"/>
              <a:gd name="connsiteX30" fmla="*/ 861313 w 1219757"/>
              <a:gd name="connsiteY30" fmla="*/ 1836115 h 4886553"/>
              <a:gd name="connsiteX31" fmla="*/ 846682 w 1219757"/>
              <a:gd name="connsiteY31" fmla="*/ 1850745 h 4886553"/>
              <a:gd name="connsiteX32" fmla="*/ 773530 w 1219757"/>
              <a:gd name="connsiteY32" fmla="*/ 1858060 h 4886553"/>
              <a:gd name="connsiteX33" fmla="*/ 751585 w 1219757"/>
              <a:gd name="connsiteY33" fmla="*/ 1865376 h 4886553"/>
              <a:gd name="connsiteX34" fmla="*/ 715009 w 1219757"/>
              <a:gd name="connsiteY34" fmla="*/ 1901952 h 4886553"/>
              <a:gd name="connsiteX35" fmla="*/ 671117 w 1219757"/>
              <a:gd name="connsiteY35" fmla="*/ 1916582 h 4886553"/>
              <a:gd name="connsiteX36" fmla="*/ 578915 w 1219757"/>
              <a:gd name="connsiteY36" fmla="*/ 1982012 h 4886553"/>
              <a:gd name="connsiteX37" fmla="*/ 561389 w 1219757"/>
              <a:gd name="connsiteY37" fmla="*/ 1997049 h 4886553"/>
              <a:gd name="connsiteX38" fmla="*/ 444346 w 1219757"/>
              <a:gd name="connsiteY38" fmla="*/ 2011680 h 4886553"/>
              <a:gd name="connsiteX39" fmla="*/ 407770 w 1219757"/>
              <a:gd name="connsiteY39" fmla="*/ 2055571 h 4886553"/>
              <a:gd name="connsiteX40" fmla="*/ 356564 w 1219757"/>
              <a:gd name="connsiteY40" fmla="*/ 2106777 h 4886553"/>
              <a:gd name="connsiteX41" fmla="*/ 341933 w 1219757"/>
              <a:gd name="connsiteY41" fmla="*/ 2121408 h 4886553"/>
              <a:gd name="connsiteX42" fmla="*/ 298042 w 1219757"/>
              <a:gd name="connsiteY42" fmla="*/ 2172614 h 4886553"/>
              <a:gd name="connsiteX43" fmla="*/ 299368 w 1219757"/>
              <a:gd name="connsiteY43" fmla="*/ 2187244 h 4886553"/>
              <a:gd name="connsiteX44" fmla="*/ 269666 w 1219757"/>
              <a:gd name="connsiteY44" fmla="*/ 2214214 h 4886553"/>
              <a:gd name="connsiteX45" fmla="*/ 232205 w 1219757"/>
              <a:gd name="connsiteY45" fmla="*/ 2275027 h 4886553"/>
              <a:gd name="connsiteX46" fmla="*/ 224890 w 1219757"/>
              <a:gd name="connsiteY46" fmla="*/ 2296972 h 4886553"/>
              <a:gd name="connsiteX47" fmla="*/ 202945 w 1219757"/>
              <a:gd name="connsiteY47" fmla="*/ 2311603 h 4886553"/>
              <a:gd name="connsiteX48" fmla="*/ 173684 w 1219757"/>
              <a:gd name="connsiteY48" fmla="*/ 2340864 h 4886553"/>
              <a:gd name="connsiteX49" fmla="*/ 159053 w 1219757"/>
              <a:gd name="connsiteY49" fmla="*/ 2355494 h 4886553"/>
              <a:gd name="connsiteX50" fmla="*/ 129793 w 1219757"/>
              <a:gd name="connsiteY50" fmla="*/ 2399385 h 4886553"/>
              <a:gd name="connsiteX51" fmla="*/ 122477 w 1219757"/>
              <a:gd name="connsiteY51" fmla="*/ 2457907 h 4886553"/>
              <a:gd name="connsiteX52" fmla="*/ 115162 w 1219757"/>
              <a:gd name="connsiteY52" fmla="*/ 2618841 h 4886553"/>
              <a:gd name="connsiteX53" fmla="*/ 100532 w 1219757"/>
              <a:gd name="connsiteY53" fmla="*/ 2662732 h 4886553"/>
              <a:gd name="connsiteX54" fmla="*/ 85901 w 1219757"/>
              <a:gd name="connsiteY54" fmla="*/ 2677363 h 4886553"/>
              <a:gd name="connsiteX55" fmla="*/ 34695 w 1219757"/>
              <a:gd name="connsiteY55" fmla="*/ 2706624 h 4886553"/>
              <a:gd name="connsiteX56" fmla="*/ 27822 w 1219757"/>
              <a:gd name="connsiteY56" fmla="*/ 2726278 h 4886553"/>
              <a:gd name="connsiteX57" fmla="*/ 5433 w 1219757"/>
              <a:gd name="connsiteY57" fmla="*/ 2738175 h 4886553"/>
              <a:gd name="connsiteX58" fmla="*/ 35579 w 1219757"/>
              <a:gd name="connsiteY58" fmla="*/ 3034923 h 4886553"/>
              <a:gd name="connsiteX59" fmla="*/ 50210 w 1219757"/>
              <a:gd name="connsiteY59" fmla="*/ 3054136 h 4886553"/>
              <a:gd name="connsiteX60" fmla="*/ 74445 w 1219757"/>
              <a:gd name="connsiteY60" fmla="*/ 3087014 h 4886553"/>
              <a:gd name="connsiteX61" fmla="*/ 84053 w 1219757"/>
              <a:gd name="connsiteY61" fmla="*/ 3124033 h 4886553"/>
              <a:gd name="connsiteX62" fmla="*/ 100974 w 1219757"/>
              <a:gd name="connsiteY62" fmla="*/ 3174355 h 4886553"/>
              <a:gd name="connsiteX63" fmla="*/ 119582 w 1219757"/>
              <a:gd name="connsiteY63" fmla="*/ 3210814 h 4886553"/>
              <a:gd name="connsiteX64" fmla="*/ 142493 w 1219757"/>
              <a:gd name="connsiteY64" fmla="*/ 3274720 h 4886553"/>
              <a:gd name="connsiteX65" fmla="*/ 178103 w 1219757"/>
              <a:gd name="connsiteY65" fmla="*/ 3339592 h 4886553"/>
              <a:gd name="connsiteX66" fmla="*/ 221029 w 1219757"/>
              <a:gd name="connsiteY66" fmla="*/ 3451250 h 4886553"/>
              <a:gd name="connsiteX67" fmla="*/ 217575 w 1219757"/>
              <a:gd name="connsiteY67" fmla="*/ 3496665 h 4886553"/>
              <a:gd name="connsiteX68" fmla="*/ 256640 w 1219757"/>
              <a:gd name="connsiteY68" fmla="*/ 3533648 h 4886553"/>
              <a:gd name="connsiteX69" fmla="*/ 295705 w 1219757"/>
              <a:gd name="connsiteY69" fmla="*/ 3606800 h 4886553"/>
              <a:gd name="connsiteX70" fmla="*/ 283971 w 1219757"/>
              <a:gd name="connsiteY70" fmla="*/ 3597554 h 4886553"/>
              <a:gd name="connsiteX71" fmla="*/ 244905 w 1219757"/>
              <a:gd name="connsiteY71" fmla="*/ 3560013 h 4886553"/>
              <a:gd name="connsiteX72" fmla="*/ 226414 w 1219757"/>
              <a:gd name="connsiteY72" fmla="*/ 3467811 h 4886553"/>
              <a:gd name="connsiteX73" fmla="*/ 218540 w 1219757"/>
              <a:gd name="connsiteY73" fmla="*/ 3462020 h 4886553"/>
              <a:gd name="connsiteX74" fmla="*/ 307847 w 1219757"/>
              <a:gd name="connsiteY74" fmla="*/ 3672230 h 4886553"/>
              <a:gd name="connsiteX75" fmla="*/ 281481 w 1219757"/>
              <a:gd name="connsiteY75" fmla="*/ 3600450 h 4886553"/>
              <a:gd name="connsiteX76" fmla="*/ 323442 w 1219757"/>
              <a:gd name="connsiteY76" fmla="*/ 3662426 h 4886553"/>
              <a:gd name="connsiteX77" fmla="*/ 327304 w 1219757"/>
              <a:gd name="connsiteY77" fmla="*/ 3669741 h 4886553"/>
              <a:gd name="connsiteX78" fmla="*/ 303426 w 1219757"/>
              <a:gd name="connsiteY78" fmla="*/ 3653587 h 4886553"/>
              <a:gd name="connsiteX79" fmla="*/ 327861 w 1219757"/>
              <a:gd name="connsiteY79" fmla="*/ 3699001 h 4886553"/>
              <a:gd name="connsiteX80" fmla="*/ 341934 w 1219757"/>
              <a:gd name="connsiteY80" fmla="*/ 3760012 h 4886553"/>
              <a:gd name="connsiteX81" fmla="*/ 319988 w 1219757"/>
              <a:gd name="connsiteY81" fmla="*/ 3847795 h 4886553"/>
              <a:gd name="connsiteX82" fmla="*/ 298042 w 1219757"/>
              <a:gd name="connsiteY82" fmla="*/ 3855110 h 4886553"/>
              <a:gd name="connsiteX83" fmla="*/ 283412 w 1219757"/>
              <a:gd name="connsiteY83" fmla="*/ 3972153 h 4886553"/>
              <a:gd name="connsiteX84" fmla="*/ 276097 w 1219757"/>
              <a:gd name="connsiteY84" fmla="*/ 4001414 h 4886553"/>
              <a:gd name="connsiteX85" fmla="*/ 246836 w 1219757"/>
              <a:gd name="connsiteY85" fmla="*/ 4030675 h 4886553"/>
              <a:gd name="connsiteX86" fmla="*/ 239521 w 1219757"/>
              <a:gd name="connsiteY86" fmla="*/ 4052620 h 4886553"/>
              <a:gd name="connsiteX87" fmla="*/ 239521 w 1219757"/>
              <a:gd name="connsiteY87" fmla="*/ 4315968 h 4886553"/>
              <a:gd name="connsiteX88" fmla="*/ 261466 w 1219757"/>
              <a:gd name="connsiteY88" fmla="*/ 4330598 h 4886553"/>
              <a:gd name="connsiteX89" fmla="*/ 276097 w 1219757"/>
              <a:gd name="connsiteY89" fmla="*/ 4345228 h 4886553"/>
              <a:gd name="connsiteX90" fmla="*/ 321512 w 1219757"/>
              <a:gd name="connsiteY90" fmla="*/ 4392980 h 4886553"/>
              <a:gd name="connsiteX91" fmla="*/ 321715 w 1219757"/>
              <a:gd name="connsiteY91" fmla="*/ 4394352 h 4886553"/>
              <a:gd name="connsiteX92" fmla="*/ 350773 w 1219757"/>
              <a:gd name="connsiteY92" fmla="*/ 4441291 h 4886553"/>
              <a:gd name="connsiteX93" fmla="*/ 353668 w 1219757"/>
              <a:gd name="connsiteY93" fmla="*/ 4536389 h 4886553"/>
              <a:gd name="connsiteX94" fmla="*/ 349249 w 1219757"/>
              <a:gd name="connsiteY94" fmla="*/ 4579315 h 4886553"/>
              <a:gd name="connsiteX95" fmla="*/ 363879 w 1219757"/>
              <a:gd name="connsiteY95" fmla="*/ 4659782 h 4886553"/>
              <a:gd name="connsiteX96" fmla="*/ 378509 w 1219757"/>
              <a:gd name="connsiteY96" fmla="*/ 4681728 h 4886553"/>
              <a:gd name="connsiteX97" fmla="*/ 385825 w 1219757"/>
              <a:gd name="connsiteY97" fmla="*/ 4710988 h 4886553"/>
              <a:gd name="connsiteX98" fmla="*/ 415085 w 1219757"/>
              <a:gd name="connsiteY98" fmla="*/ 4784140 h 4886553"/>
              <a:gd name="connsiteX99" fmla="*/ 444346 w 1219757"/>
              <a:gd name="connsiteY99" fmla="*/ 4828032 h 4886553"/>
              <a:gd name="connsiteX100" fmla="*/ 451661 w 1219757"/>
              <a:gd name="connsiteY100" fmla="*/ 4864608 h 4886553"/>
              <a:gd name="connsiteX101" fmla="*/ 473607 w 1219757"/>
              <a:gd name="connsiteY101" fmla="*/ 4871923 h 4886553"/>
              <a:gd name="connsiteX102" fmla="*/ 495553 w 1219757"/>
              <a:gd name="connsiteY102" fmla="*/ 4886553 h 4886553"/>
              <a:gd name="connsiteX0" fmla="*/ 1019471 w 1236880"/>
              <a:gd name="connsiteY0" fmla="*/ 0 h 4820518"/>
              <a:gd name="connsiteX1" fmla="*/ 1227407 w 1236880"/>
              <a:gd name="connsiteY1" fmla="*/ 226573 h 4820518"/>
              <a:gd name="connsiteX2" fmla="*/ 1205462 w 1236880"/>
              <a:gd name="connsiteY2" fmla="*/ 233888 h 4820518"/>
              <a:gd name="connsiteX3" fmla="*/ 1190831 w 1236880"/>
              <a:gd name="connsiteY3" fmla="*/ 248518 h 4820518"/>
              <a:gd name="connsiteX4" fmla="*/ 1183516 w 1236880"/>
              <a:gd name="connsiteY4" fmla="*/ 270464 h 4820518"/>
              <a:gd name="connsiteX5" fmla="*/ 1139625 w 1236880"/>
              <a:gd name="connsiteY5" fmla="*/ 299725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236880"/>
              <a:gd name="connsiteY0" fmla="*/ 0 h 4820518"/>
              <a:gd name="connsiteX1" fmla="*/ 1227407 w 1236880"/>
              <a:gd name="connsiteY1" fmla="*/ 226573 h 4820518"/>
              <a:gd name="connsiteX2" fmla="*/ 1205462 w 1236880"/>
              <a:gd name="connsiteY2" fmla="*/ 233888 h 4820518"/>
              <a:gd name="connsiteX3" fmla="*/ 1190831 w 1236880"/>
              <a:gd name="connsiteY3" fmla="*/ 248518 h 4820518"/>
              <a:gd name="connsiteX4" fmla="*/ 1183516 w 1236880"/>
              <a:gd name="connsiteY4" fmla="*/ 270464 h 4820518"/>
              <a:gd name="connsiteX5" fmla="*/ 947721 w 1236880"/>
              <a:gd name="connsiteY5" fmla="*/ 264137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236880"/>
              <a:gd name="connsiteY0" fmla="*/ 0 h 4820518"/>
              <a:gd name="connsiteX1" fmla="*/ 1227407 w 1236880"/>
              <a:gd name="connsiteY1" fmla="*/ 226573 h 4820518"/>
              <a:gd name="connsiteX2" fmla="*/ 1205462 w 1236880"/>
              <a:gd name="connsiteY2" fmla="*/ 233888 h 4820518"/>
              <a:gd name="connsiteX3" fmla="*/ 1190831 w 1236880"/>
              <a:gd name="connsiteY3" fmla="*/ 248518 h 4820518"/>
              <a:gd name="connsiteX4" fmla="*/ 947721 w 1236880"/>
              <a:gd name="connsiteY4" fmla="*/ 264137 h 4820518"/>
              <a:gd name="connsiteX5" fmla="*/ 947721 w 1236880"/>
              <a:gd name="connsiteY5" fmla="*/ 264137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236880"/>
              <a:gd name="connsiteY0" fmla="*/ 0 h 4820518"/>
              <a:gd name="connsiteX1" fmla="*/ 1227407 w 1236880"/>
              <a:gd name="connsiteY1" fmla="*/ 226573 h 4820518"/>
              <a:gd name="connsiteX2" fmla="*/ 1205462 w 1236880"/>
              <a:gd name="connsiteY2" fmla="*/ 233888 h 4820518"/>
              <a:gd name="connsiteX3" fmla="*/ 804220 w 1236880"/>
              <a:gd name="connsiteY3" fmla="*/ 198103 h 4820518"/>
              <a:gd name="connsiteX4" fmla="*/ 947721 w 1236880"/>
              <a:gd name="connsiteY4" fmla="*/ 264137 h 4820518"/>
              <a:gd name="connsiteX5" fmla="*/ 947721 w 1236880"/>
              <a:gd name="connsiteY5" fmla="*/ 264137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236880"/>
              <a:gd name="connsiteY0" fmla="*/ 0 h 4820518"/>
              <a:gd name="connsiteX1" fmla="*/ 1227407 w 1236880"/>
              <a:gd name="connsiteY1" fmla="*/ 226573 h 4820518"/>
              <a:gd name="connsiteX2" fmla="*/ 804220 w 1236880"/>
              <a:gd name="connsiteY2" fmla="*/ 132068 h 4820518"/>
              <a:gd name="connsiteX3" fmla="*/ 804220 w 1236880"/>
              <a:gd name="connsiteY3" fmla="*/ 198103 h 4820518"/>
              <a:gd name="connsiteX4" fmla="*/ 947721 w 1236880"/>
              <a:gd name="connsiteY4" fmla="*/ 264137 h 4820518"/>
              <a:gd name="connsiteX5" fmla="*/ 947721 w 1236880"/>
              <a:gd name="connsiteY5" fmla="*/ 264137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155144"/>
              <a:gd name="connsiteY0" fmla="*/ 31071 h 4851589"/>
              <a:gd name="connsiteX1" fmla="*/ 660720 w 1155144"/>
              <a:gd name="connsiteY1" fmla="*/ 97105 h 4851589"/>
              <a:gd name="connsiteX2" fmla="*/ 804220 w 1155144"/>
              <a:gd name="connsiteY2" fmla="*/ 163139 h 4851589"/>
              <a:gd name="connsiteX3" fmla="*/ 804220 w 1155144"/>
              <a:gd name="connsiteY3" fmla="*/ 229174 h 4851589"/>
              <a:gd name="connsiteX4" fmla="*/ 947721 w 1155144"/>
              <a:gd name="connsiteY4" fmla="*/ 295208 h 4851589"/>
              <a:gd name="connsiteX5" fmla="*/ 947721 w 1155144"/>
              <a:gd name="connsiteY5" fmla="*/ 295208 h 4851589"/>
              <a:gd name="connsiteX6" fmla="*/ 1124994 w 1155144"/>
              <a:gd name="connsiteY6" fmla="*/ 345426 h 4851589"/>
              <a:gd name="connsiteX7" fmla="*/ 1110364 w 1155144"/>
              <a:gd name="connsiteY7" fmla="*/ 367372 h 4851589"/>
              <a:gd name="connsiteX8" fmla="*/ 1088418 w 1155144"/>
              <a:gd name="connsiteY8" fmla="*/ 382002 h 4851589"/>
              <a:gd name="connsiteX9" fmla="*/ 1073788 w 1155144"/>
              <a:gd name="connsiteY9" fmla="*/ 403948 h 4851589"/>
              <a:gd name="connsiteX10" fmla="*/ 1092838 w 1155144"/>
              <a:gd name="connsiteY10" fmla="*/ 546797 h 4851589"/>
              <a:gd name="connsiteX11" fmla="*/ 1110119 w 1155144"/>
              <a:gd name="connsiteY11" fmla="*/ 590526 h 4851589"/>
              <a:gd name="connsiteX12" fmla="*/ 1129414 w 1155144"/>
              <a:gd name="connsiteY12" fmla="*/ 646314 h 4851589"/>
              <a:gd name="connsiteX13" fmla="*/ 1151360 w 1155144"/>
              <a:gd name="connsiteY13" fmla="*/ 689240 h 4851589"/>
              <a:gd name="connsiteX14" fmla="*/ 1139625 w 1155144"/>
              <a:gd name="connsiteY14" fmla="*/ 695671 h 4851589"/>
              <a:gd name="connsiteX15" fmla="*/ 1154255 w 1155144"/>
              <a:gd name="connsiteY15" fmla="*/ 750496 h 4851589"/>
              <a:gd name="connsiteX16" fmla="*/ 1146940 w 1155144"/>
              <a:gd name="connsiteY16" fmla="*/ 857490 h 4851589"/>
              <a:gd name="connsiteX17" fmla="*/ 1139625 w 1155144"/>
              <a:gd name="connsiteY17" fmla="*/ 886751 h 4851589"/>
              <a:gd name="connsiteX18" fmla="*/ 1117679 w 1155144"/>
              <a:gd name="connsiteY18" fmla="*/ 901381 h 4851589"/>
              <a:gd name="connsiteX19" fmla="*/ 1103049 w 1155144"/>
              <a:gd name="connsiteY19" fmla="*/ 916012 h 4851589"/>
              <a:gd name="connsiteX20" fmla="*/ 1059158 w 1155144"/>
              <a:gd name="connsiteY20" fmla="*/ 945272 h 4851589"/>
              <a:gd name="connsiteX21" fmla="*/ 1015266 w 1155144"/>
              <a:gd name="connsiteY21" fmla="*/ 974533 h 4851589"/>
              <a:gd name="connsiteX22" fmla="*/ 1000636 w 1155144"/>
              <a:gd name="connsiteY22" fmla="*/ 989164 h 4851589"/>
              <a:gd name="connsiteX23" fmla="*/ 978690 w 1155144"/>
              <a:gd name="connsiteY23" fmla="*/ 1003794 h 4851589"/>
              <a:gd name="connsiteX24" fmla="*/ 949430 w 1155144"/>
              <a:gd name="connsiteY24" fmla="*/ 1040370 h 4851589"/>
              <a:gd name="connsiteX25" fmla="*/ 942114 w 1155144"/>
              <a:gd name="connsiteY25" fmla="*/ 1281772 h 4851589"/>
              <a:gd name="connsiteX26" fmla="*/ 927484 w 1155144"/>
              <a:gd name="connsiteY26" fmla="*/ 1303717 h 4851589"/>
              <a:gd name="connsiteX27" fmla="*/ 912854 w 1155144"/>
              <a:gd name="connsiteY27" fmla="*/ 1354924 h 4851589"/>
              <a:gd name="connsiteX28" fmla="*/ 898223 w 1155144"/>
              <a:gd name="connsiteY28" fmla="*/ 1450021 h 4851589"/>
              <a:gd name="connsiteX29" fmla="*/ 883593 w 1155144"/>
              <a:gd name="connsiteY29" fmla="*/ 1515858 h 4851589"/>
              <a:gd name="connsiteX30" fmla="*/ 876278 w 1155144"/>
              <a:gd name="connsiteY30" fmla="*/ 1801151 h 4851589"/>
              <a:gd name="connsiteX31" fmla="*/ 861647 w 1155144"/>
              <a:gd name="connsiteY31" fmla="*/ 1815781 h 4851589"/>
              <a:gd name="connsiteX32" fmla="*/ 788495 w 1155144"/>
              <a:gd name="connsiteY32" fmla="*/ 1823096 h 4851589"/>
              <a:gd name="connsiteX33" fmla="*/ 766550 w 1155144"/>
              <a:gd name="connsiteY33" fmla="*/ 1830412 h 4851589"/>
              <a:gd name="connsiteX34" fmla="*/ 729974 w 1155144"/>
              <a:gd name="connsiteY34" fmla="*/ 1866988 h 4851589"/>
              <a:gd name="connsiteX35" fmla="*/ 686082 w 1155144"/>
              <a:gd name="connsiteY35" fmla="*/ 1881618 h 4851589"/>
              <a:gd name="connsiteX36" fmla="*/ 593880 w 1155144"/>
              <a:gd name="connsiteY36" fmla="*/ 1947048 h 4851589"/>
              <a:gd name="connsiteX37" fmla="*/ 576354 w 1155144"/>
              <a:gd name="connsiteY37" fmla="*/ 1962085 h 4851589"/>
              <a:gd name="connsiteX38" fmla="*/ 459311 w 1155144"/>
              <a:gd name="connsiteY38" fmla="*/ 1976716 h 4851589"/>
              <a:gd name="connsiteX39" fmla="*/ 422735 w 1155144"/>
              <a:gd name="connsiteY39" fmla="*/ 2020607 h 4851589"/>
              <a:gd name="connsiteX40" fmla="*/ 371529 w 1155144"/>
              <a:gd name="connsiteY40" fmla="*/ 2071813 h 4851589"/>
              <a:gd name="connsiteX41" fmla="*/ 356898 w 1155144"/>
              <a:gd name="connsiteY41" fmla="*/ 2086444 h 4851589"/>
              <a:gd name="connsiteX42" fmla="*/ 313007 w 1155144"/>
              <a:gd name="connsiteY42" fmla="*/ 2137650 h 4851589"/>
              <a:gd name="connsiteX43" fmla="*/ 314333 w 1155144"/>
              <a:gd name="connsiteY43" fmla="*/ 2152280 h 4851589"/>
              <a:gd name="connsiteX44" fmla="*/ 284631 w 1155144"/>
              <a:gd name="connsiteY44" fmla="*/ 2179250 h 4851589"/>
              <a:gd name="connsiteX45" fmla="*/ 247170 w 1155144"/>
              <a:gd name="connsiteY45" fmla="*/ 2240063 h 4851589"/>
              <a:gd name="connsiteX46" fmla="*/ 239855 w 1155144"/>
              <a:gd name="connsiteY46" fmla="*/ 2262008 h 4851589"/>
              <a:gd name="connsiteX47" fmla="*/ 217910 w 1155144"/>
              <a:gd name="connsiteY47" fmla="*/ 2276639 h 4851589"/>
              <a:gd name="connsiteX48" fmla="*/ 188649 w 1155144"/>
              <a:gd name="connsiteY48" fmla="*/ 2305900 h 4851589"/>
              <a:gd name="connsiteX49" fmla="*/ 174018 w 1155144"/>
              <a:gd name="connsiteY49" fmla="*/ 2320530 h 4851589"/>
              <a:gd name="connsiteX50" fmla="*/ 144758 w 1155144"/>
              <a:gd name="connsiteY50" fmla="*/ 2364421 h 4851589"/>
              <a:gd name="connsiteX51" fmla="*/ 137442 w 1155144"/>
              <a:gd name="connsiteY51" fmla="*/ 2422943 h 4851589"/>
              <a:gd name="connsiteX52" fmla="*/ 130127 w 1155144"/>
              <a:gd name="connsiteY52" fmla="*/ 2583877 h 4851589"/>
              <a:gd name="connsiteX53" fmla="*/ 115497 w 1155144"/>
              <a:gd name="connsiteY53" fmla="*/ 2627768 h 4851589"/>
              <a:gd name="connsiteX54" fmla="*/ 100866 w 1155144"/>
              <a:gd name="connsiteY54" fmla="*/ 2642399 h 4851589"/>
              <a:gd name="connsiteX55" fmla="*/ 49660 w 1155144"/>
              <a:gd name="connsiteY55" fmla="*/ 2671660 h 4851589"/>
              <a:gd name="connsiteX56" fmla="*/ 42787 w 1155144"/>
              <a:gd name="connsiteY56" fmla="*/ 2691314 h 4851589"/>
              <a:gd name="connsiteX57" fmla="*/ 20398 w 1155144"/>
              <a:gd name="connsiteY57" fmla="*/ 2703211 h 4851589"/>
              <a:gd name="connsiteX58" fmla="*/ 50544 w 1155144"/>
              <a:gd name="connsiteY58" fmla="*/ 2999959 h 4851589"/>
              <a:gd name="connsiteX59" fmla="*/ 65175 w 1155144"/>
              <a:gd name="connsiteY59" fmla="*/ 3019172 h 4851589"/>
              <a:gd name="connsiteX60" fmla="*/ 89410 w 1155144"/>
              <a:gd name="connsiteY60" fmla="*/ 3052050 h 4851589"/>
              <a:gd name="connsiteX61" fmla="*/ 99018 w 1155144"/>
              <a:gd name="connsiteY61" fmla="*/ 3089069 h 4851589"/>
              <a:gd name="connsiteX62" fmla="*/ 115939 w 1155144"/>
              <a:gd name="connsiteY62" fmla="*/ 3139391 h 4851589"/>
              <a:gd name="connsiteX63" fmla="*/ 134547 w 1155144"/>
              <a:gd name="connsiteY63" fmla="*/ 3175850 h 4851589"/>
              <a:gd name="connsiteX64" fmla="*/ 157458 w 1155144"/>
              <a:gd name="connsiteY64" fmla="*/ 3239756 h 4851589"/>
              <a:gd name="connsiteX65" fmla="*/ 193068 w 1155144"/>
              <a:gd name="connsiteY65" fmla="*/ 3304628 h 4851589"/>
              <a:gd name="connsiteX66" fmla="*/ 235994 w 1155144"/>
              <a:gd name="connsiteY66" fmla="*/ 3416286 h 4851589"/>
              <a:gd name="connsiteX67" fmla="*/ 232540 w 1155144"/>
              <a:gd name="connsiteY67" fmla="*/ 3461701 h 4851589"/>
              <a:gd name="connsiteX68" fmla="*/ 271605 w 1155144"/>
              <a:gd name="connsiteY68" fmla="*/ 3498684 h 4851589"/>
              <a:gd name="connsiteX69" fmla="*/ 310670 w 1155144"/>
              <a:gd name="connsiteY69" fmla="*/ 3571836 h 4851589"/>
              <a:gd name="connsiteX70" fmla="*/ 298936 w 1155144"/>
              <a:gd name="connsiteY70" fmla="*/ 3562590 h 4851589"/>
              <a:gd name="connsiteX71" fmla="*/ 259870 w 1155144"/>
              <a:gd name="connsiteY71" fmla="*/ 3525049 h 4851589"/>
              <a:gd name="connsiteX72" fmla="*/ 241379 w 1155144"/>
              <a:gd name="connsiteY72" fmla="*/ 3432847 h 4851589"/>
              <a:gd name="connsiteX73" fmla="*/ 233505 w 1155144"/>
              <a:gd name="connsiteY73" fmla="*/ 3427056 h 4851589"/>
              <a:gd name="connsiteX74" fmla="*/ 322812 w 1155144"/>
              <a:gd name="connsiteY74" fmla="*/ 3637266 h 4851589"/>
              <a:gd name="connsiteX75" fmla="*/ 296446 w 1155144"/>
              <a:gd name="connsiteY75" fmla="*/ 3565486 h 4851589"/>
              <a:gd name="connsiteX76" fmla="*/ 338407 w 1155144"/>
              <a:gd name="connsiteY76" fmla="*/ 3627462 h 4851589"/>
              <a:gd name="connsiteX77" fmla="*/ 342269 w 1155144"/>
              <a:gd name="connsiteY77" fmla="*/ 3634777 h 4851589"/>
              <a:gd name="connsiteX78" fmla="*/ 318391 w 1155144"/>
              <a:gd name="connsiteY78" fmla="*/ 3618623 h 4851589"/>
              <a:gd name="connsiteX79" fmla="*/ 342826 w 1155144"/>
              <a:gd name="connsiteY79" fmla="*/ 3664037 h 4851589"/>
              <a:gd name="connsiteX80" fmla="*/ 356899 w 1155144"/>
              <a:gd name="connsiteY80" fmla="*/ 3725048 h 4851589"/>
              <a:gd name="connsiteX81" fmla="*/ 334953 w 1155144"/>
              <a:gd name="connsiteY81" fmla="*/ 3812831 h 4851589"/>
              <a:gd name="connsiteX82" fmla="*/ 313007 w 1155144"/>
              <a:gd name="connsiteY82" fmla="*/ 3820146 h 4851589"/>
              <a:gd name="connsiteX83" fmla="*/ 298377 w 1155144"/>
              <a:gd name="connsiteY83" fmla="*/ 3937189 h 4851589"/>
              <a:gd name="connsiteX84" fmla="*/ 291062 w 1155144"/>
              <a:gd name="connsiteY84" fmla="*/ 3966450 h 4851589"/>
              <a:gd name="connsiteX85" fmla="*/ 261801 w 1155144"/>
              <a:gd name="connsiteY85" fmla="*/ 3995711 h 4851589"/>
              <a:gd name="connsiteX86" fmla="*/ 254486 w 1155144"/>
              <a:gd name="connsiteY86" fmla="*/ 4017656 h 4851589"/>
              <a:gd name="connsiteX87" fmla="*/ 254486 w 1155144"/>
              <a:gd name="connsiteY87" fmla="*/ 4281004 h 4851589"/>
              <a:gd name="connsiteX88" fmla="*/ 276431 w 1155144"/>
              <a:gd name="connsiteY88" fmla="*/ 4295634 h 4851589"/>
              <a:gd name="connsiteX89" fmla="*/ 291062 w 1155144"/>
              <a:gd name="connsiteY89" fmla="*/ 4310264 h 4851589"/>
              <a:gd name="connsiteX90" fmla="*/ 336477 w 1155144"/>
              <a:gd name="connsiteY90" fmla="*/ 4358016 h 4851589"/>
              <a:gd name="connsiteX91" fmla="*/ 336680 w 1155144"/>
              <a:gd name="connsiteY91" fmla="*/ 4359388 h 4851589"/>
              <a:gd name="connsiteX92" fmla="*/ 365738 w 1155144"/>
              <a:gd name="connsiteY92" fmla="*/ 4406327 h 4851589"/>
              <a:gd name="connsiteX93" fmla="*/ 368633 w 1155144"/>
              <a:gd name="connsiteY93" fmla="*/ 4501425 h 4851589"/>
              <a:gd name="connsiteX94" fmla="*/ 364214 w 1155144"/>
              <a:gd name="connsiteY94" fmla="*/ 4544351 h 4851589"/>
              <a:gd name="connsiteX95" fmla="*/ 378844 w 1155144"/>
              <a:gd name="connsiteY95" fmla="*/ 4624818 h 4851589"/>
              <a:gd name="connsiteX96" fmla="*/ 393474 w 1155144"/>
              <a:gd name="connsiteY96" fmla="*/ 4646764 h 4851589"/>
              <a:gd name="connsiteX97" fmla="*/ 400790 w 1155144"/>
              <a:gd name="connsiteY97" fmla="*/ 4676024 h 4851589"/>
              <a:gd name="connsiteX98" fmla="*/ 430050 w 1155144"/>
              <a:gd name="connsiteY98" fmla="*/ 4749176 h 4851589"/>
              <a:gd name="connsiteX99" fmla="*/ 459311 w 1155144"/>
              <a:gd name="connsiteY99" fmla="*/ 4793068 h 4851589"/>
              <a:gd name="connsiteX100" fmla="*/ 466626 w 1155144"/>
              <a:gd name="connsiteY100" fmla="*/ 4829644 h 4851589"/>
              <a:gd name="connsiteX101" fmla="*/ 488572 w 1155144"/>
              <a:gd name="connsiteY101" fmla="*/ 4836959 h 4851589"/>
              <a:gd name="connsiteX102" fmla="*/ 510518 w 1155144"/>
              <a:gd name="connsiteY102" fmla="*/ 4851589 h 4851589"/>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1124994 w 1155144"/>
              <a:gd name="connsiteY6" fmla="*/ 578494 h 5084657"/>
              <a:gd name="connsiteX7" fmla="*/ 1110364 w 1155144"/>
              <a:gd name="connsiteY7" fmla="*/ 600440 h 5084657"/>
              <a:gd name="connsiteX8" fmla="*/ 1088418 w 1155144"/>
              <a:gd name="connsiteY8" fmla="*/ 615070 h 5084657"/>
              <a:gd name="connsiteX9" fmla="*/ 1073788 w 1155144"/>
              <a:gd name="connsiteY9" fmla="*/ 637016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1124994 w 1155144"/>
              <a:gd name="connsiteY6" fmla="*/ 578494 h 5084657"/>
              <a:gd name="connsiteX7" fmla="*/ 1110364 w 1155144"/>
              <a:gd name="connsiteY7" fmla="*/ 600440 h 5084657"/>
              <a:gd name="connsiteX8" fmla="*/ 1019472 w 1155144"/>
              <a:gd name="connsiteY8" fmla="*/ 660345 h 5084657"/>
              <a:gd name="connsiteX9" fmla="*/ 1073788 w 1155144"/>
              <a:gd name="connsiteY9" fmla="*/ 637016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1124994 w 1155144"/>
              <a:gd name="connsiteY6" fmla="*/ 578494 h 5084657"/>
              <a:gd name="connsiteX7" fmla="*/ 1110364 w 1155144"/>
              <a:gd name="connsiteY7" fmla="*/ 600440 h 5084657"/>
              <a:gd name="connsiteX8" fmla="*/ 1019472 w 1155144"/>
              <a:gd name="connsiteY8" fmla="*/ 660345 h 5084657"/>
              <a:gd name="connsiteX9" fmla="*/ 1019472 w 1155144"/>
              <a:gd name="connsiteY9" fmla="*/ 594311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1124994 w 1155144"/>
              <a:gd name="connsiteY6" fmla="*/ 578494 h 5084657"/>
              <a:gd name="connsiteX7" fmla="*/ 1019472 w 1155144"/>
              <a:gd name="connsiteY7" fmla="*/ 594311 h 5084657"/>
              <a:gd name="connsiteX8" fmla="*/ 1019472 w 1155144"/>
              <a:gd name="connsiteY8" fmla="*/ 660345 h 5084657"/>
              <a:gd name="connsiteX9" fmla="*/ 1019472 w 1155144"/>
              <a:gd name="connsiteY9" fmla="*/ 594311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947721 w 1155144"/>
              <a:gd name="connsiteY6" fmla="*/ 528276 h 5084657"/>
              <a:gd name="connsiteX7" fmla="*/ 1019472 w 1155144"/>
              <a:gd name="connsiteY7" fmla="*/ 594311 h 5084657"/>
              <a:gd name="connsiteX8" fmla="*/ 1019472 w 1155144"/>
              <a:gd name="connsiteY8" fmla="*/ 660345 h 5084657"/>
              <a:gd name="connsiteX9" fmla="*/ 1019472 w 1155144"/>
              <a:gd name="connsiteY9" fmla="*/ 594311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791524 w 1155144"/>
              <a:gd name="connsiteY1" fmla="*/ 292222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947721 w 1155144"/>
              <a:gd name="connsiteY6" fmla="*/ 528276 h 5084657"/>
              <a:gd name="connsiteX7" fmla="*/ 1019472 w 1155144"/>
              <a:gd name="connsiteY7" fmla="*/ 594311 h 5084657"/>
              <a:gd name="connsiteX8" fmla="*/ 1019472 w 1155144"/>
              <a:gd name="connsiteY8" fmla="*/ 660345 h 5084657"/>
              <a:gd name="connsiteX9" fmla="*/ 1019472 w 1155144"/>
              <a:gd name="connsiteY9" fmla="*/ 594311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738755 w 1155144"/>
              <a:gd name="connsiteY0" fmla="*/ 0 h 5143101"/>
              <a:gd name="connsiteX1" fmla="*/ 791524 w 1155144"/>
              <a:gd name="connsiteY1" fmla="*/ 350666 h 5143101"/>
              <a:gd name="connsiteX2" fmla="*/ 804220 w 1155144"/>
              <a:gd name="connsiteY2" fmla="*/ 454651 h 5143101"/>
              <a:gd name="connsiteX3" fmla="*/ 804220 w 1155144"/>
              <a:gd name="connsiteY3" fmla="*/ 520686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791524 w 1155144"/>
              <a:gd name="connsiteY1" fmla="*/ 350666 h 5143101"/>
              <a:gd name="connsiteX2" fmla="*/ 804220 w 1155144"/>
              <a:gd name="connsiteY2" fmla="*/ 454651 h 5143101"/>
              <a:gd name="connsiteX3" fmla="*/ 844292 w 1155144"/>
              <a:gd name="connsiteY3" fmla="*/ 467555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791524 w 1155144"/>
              <a:gd name="connsiteY1" fmla="*/ 350666 h 5143101"/>
              <a:gd name="connsiteX2" fmla="*/ 804220 w 1155144"/>
              <a:gd name="connsiteY2" fmla="*/ 454651 h 5143101"/>
              <a:gd name="connsiteX3" fmla="*/ 915693 w 1155144"/>
              <a:gd name="connsiteY3" fmla="*/ 445735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791524 w 1155144"/>
              <a:gd name="connsiteY1" fmla="*/ 350666 h 5143101"/>
              <a:gd name="connsiteX2" fmla="*/ 861829 w 1155144"/>
              <a:gd name="connsiteY2" fmla="*/ 377161 h 5143101"/>
              <a:gd name="connsiteX3" fmla="*/ 915693 w 1155144"/>
              <a:gd name="connsiteY3" fmla="*/ 445735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861829 w 1155144"/>
              <a:gd name="connsiteY1" fmla="*/ 308586 h 5143101"/>
              <a:gd name="connsiteX2" fmla="*/ 861829 w 1155144"/>
              <a:gd name="connsiteY2" fmla="*/ 377161 h 5143101"/>
              <a:gd name="connsiteX3" fmla="*/ 915693 w 1155144"/>
              <a:gd name="connsiteY3" fmla="*/ 445735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807965 w 1155144"/>
              <a:gd name="connsiteY1" fmla="*/ 68575 h 5143101"/>
              <a:gd name="connsiteX2" fmla="*/ 861829 w 1155144"/>
              <a:gd name="connsiteY2" fmla="*/ 308586 h 5143101"/>
              <a:gd name="connsiteX3" fmla="*/ 861829 w 1155144"/>
              <a:gd name="connsiteY3" fmla="*/ 377161 h 5143101"/>
              <a:gd name="connsiteX4" fmla="*/ 915693 w 1155144"/>
              <a:gd name="connsiteY4" fmla="*/ 445735 h 5143101"/>
              <a:gd name="connsiteX5" fmla="*/ 947721 w 1155144"/>
              <a:gd name="connsiteY5" fmla="*/ 586720 h 5143101"/>
              <a:gd name="connsiteX6" fmla="*/ 947721 w 1155144"/>
              <a:gd name="connsiteY6" fmla="*/ 586720 h 5143101"/>
              <a:gd name="connsiteX7" fmla="*/ 947721 w 1155144"/>
              <a:gd name="connsiteY7" fmla="*/ 586720 h 5143101"/>
              <a:gd name="connsiteX8" fmla="*/ 1019472 w 1155144"/>
              <a:gd name="connsiteY8" fmla="*/ 652755 h 5143101"/>
              <a:gd name="connsiteX9" fmla="*/ 1019472 w 1155144"/>
              <a:gd name="connsiteY9" fmla="*/ 718789 h 5143101"/>
              <a:gd name="connsiteX10" fmla="*/ 1019472 w 1155144"/>
              <a:gd name="connsiteY10" fmla="*/ 652755 h 5143101"/>
              <a:gd name="connsiteX11" fmla="*/ 1092838 w 1155144"/>
              <a:gd name="connsiteY11" fmla="*/ 838309 h 5143101"/>
              <a:gd name="connsiteX12" fmla="*/ 1110119 w 1155144"/>
              <a:gd name="connsiteY12" fmla="*/ 882038 h 5143101"/>
              <a:gd name="connsiteX13" fmla="*/ 1129414 w 1155144"/>
              <a:gd name="connsiteY13" fmla="*/ 937826 h 5143101"/>
              <a:gd name="connsiteX14" fmla="*/ 1151360 w 1155144"/>
              <a:gd name="connsiteY14" fmla="*/ 980752 h 5143101"/>
              <a:gd name="connsiteX15" fmla="*/ 1139625 w 1155144"/>
              <a:gd name="connsiteY15" fmla="*/ 987183 h 5143101"/>
              <a:gd name="connsiteX16" fmla="*/ 1154255 w 1155144"/>
              <a:gd name="connsiteY16" fmla="*/ 1042008 h 5143101"/>
              <a:gd name="connsiteX17" fmla="*/ 1146940 w 1155144"/>
              <a:gd name="connsiteY17" fmla="*/ 1149002 h 5143101"/>
              <a:gd name="connsiteX18" fmla="*/ 1139625 w 1155144"/>
              <a:gd name="connsiteY18" fmla="*/ 1178263 h 5143101"/>
              <a:gd name="connsiteX19" fmla="*/ 1117679 w 1155144"/>
              <a:gd name="connsiteY19" fmla="*/ 1192893 h 5143101"/>
              <a:gd name="connsiteX20" fmla="*/ 1103049 w 1155144"/>
              <a:gd name="connsiteY20" fmla="*/ 1207524 h 5143101"/>
              <a:gd name="connsiteX21" fmla="*/ 1059158 w 1155144"/>
              <a:gd name="connsiteY21" fmla="*/ 1236784 h 5143101"/>
              <a:gd name="connsiteX22" fmla="*/ 1015266 w 1155144"/>
              <a:gd name="connsiteY22" fmla="*/ 1266045 h 5143101"/>
              <a:gd name="connsiteX23" fmla="*/ 1000636 w 1155144"/>
              <a:gd name="connsiteY23" fmla="*/ 1280676 h 5143101"/>
              <a:gd name="connsiteX24" fmla="*/ 978690 w 1155144"/>
              <a:gd name="connsiteY24" fmla="*/ 1295306 h 5143101"/>
              <a:gd name="connsiteX25" fmla="*/ 949430 w 1155144"/>
              <a:gd name="connsiteY25" fmla="*/ 1331882 h 5143101"/>
              <a:gd name="connsiteX26" fmla="*/ 942114 w 1155144"/>
              <a:gd name="connsiteY26" fmla="*/ 1573284 h 5143101"/>
              <a:gd name="connsiteX27" fmla="*/ 927484 w 1155144"/>
              <a:gd name="connsiteY27" fmla="*/ 1595229 h 5143101"/>
              <a:gd name="connsiteX28" fmla="*/ 912854 w 1155144"/>
              <a:gd name="connsiteY28" fmla="*/ 1646436 h 5143101"/>
              <a:gd name="connsiteX29" fmla="*/ 898223 w 1155144"/>
              <a:gd name="connsiteY29" fmla="*/ 1741533 h 5143101"/>
              <a:gd name="connsiteX30" fmla="*/ 883593 w 1155144"/>
              <a:gd name="connsiteY30" fmla="*/ 1807370 h 5143101"/>
              <a:gd name="connsiteX31" fmla="*/ 876278 w 1155144"/>
              <a:gd name="connsiteY31" fmla="*/ 2092663 h 5143101"/>
              <a:gd name="connsiteX32" fmla="*/ 861647 w 1155144"/>
              <a:gd name="connsiteY32" fmla="*/ 2107293 h 5143101"/>
              <a:gd name="connsiteX33" fmla="*/ 788495 w 1155144"/>
              <a:gd name="connsiteY33" fmla="*/ 2114608 h 5143101"/>
              <a:gd name="connsiteX34" fmla="*/ 766550 w 1155144"/>
              <a:gd name="connsiteY34" fmla="*/ 2121924 h 5143101"/>
              <a:gd name="connsiteX35" fmla="*/ 729974 w 1155144"/>
              <a:gd name="connsiteY35" fmla="*/ 2158500 h 5143101"/>
              <a:gd name="connsiteX36" fmla="*/ 686082 w 1155144"/>
              <a:gd name="connsiteY36" fmla="*/ 2173130 h 5143101"/>
              <a:gd name="connsiteX37" fmla="*/ 593880 w 1155144"/>
              <a:gd name="connsiteY37" fmla="*/ 2238560 h 5143101"/>
              <a:gd name="connsiteX38" fmla="*/ 576354 w 1155144"/>
              <a:gd name="connsiteY38" fmla="*/ 2253597 h 5143101"/>
              <a:gd name="connsiteX39" fmla="*/ 459311 w 1155144"/>
              <a:gd name="connsiteY39" fmla="*/ 2268228 h 5143101"/>
              <a:gd name="connsiteX40" fmla="*/ 422735 w 1155144"/>
              <a:gd name="connsiteY40" fmla="*/ 2312119 h 5143101"/>
              <a:gd name="connsiteX41" fmla="*/ 371529 w 1155144"/>
              <a:gd name="connsiteY41" fmla="*/ 2363325 h 5143101"/>
              <a:gd name="connsiteX42" fmla="*/ 356898 w 1155144"/>
              <a:gd name="connsiteY42" fmla="*/ 2377956 h 5143101"/>
              <a:gd name="connsiteX43" fmla="*/ 313007 w 1155144"/>
              <a:gd name="connsiteY43" fmla="*/ 2429162 h 5143101"/>
              <a:gd name="connsiteX44" fmla="*/ 314333 w 1155144"/>
              <a:gd name="connsiteY44" fmla="*/ 2443792 h 5143101"/>
              <a:gd name="connsiteX45" fmla="*/ 284631 w 1155144"/>
              <a:gd name="connsiteY45" fmla="*/ 2470762 h 5143101"/>
              <a:gd name="connsiteX46" fmla="*/ 247170 w 1155144"/>
              <a:gd name="connsiteY46" fmla="*/ 2531575 h 5143101"/>
              <a:gd name="connsiteX47" fmla="*/ 239855 w 1155144"/>
              <a:gd name="connsiteY47" fmla="*/ 2553520 h 5143101"/>
              <a:gd name="connsiteX48" fmla="*/ 217910 w 1155144"/>
              <a:gd name="connsiteY48" fmla="*/ 2568151 h 5143101"/>
              <a:gd name="connsiteX49" fmla="*/ 188649 w 1155144"/>
              <a:gd name="connsiteY49" fmla="*/ 2597412 h 5143101"/>
              <a:gd name="connsiteX50" fmla="*/ 174018 w 1155144"/>
              <a:gd name="connsiteY50" fmla="*/ 2612042 h 5143101"/>
              <a:gd name="connsiteX51" fmla="*/ 144758 w 1155144"/>
              <a:gd name="connsiteY51" fmla="*/ 2655933 h 5143101"/>
              <a:gd name="connsiteX52" fmla="*/ 137442 w 1155144"/>
              <a:gd name="connsiteY52" fmla="*/ 2714455 h 5143101"/>
              <a:gd name="connsiteX53" fmla="*/ 130127 w 1155144"/>
              <a:gd name="connsiteY53" fmla="*/ 2875389 h 5143101"/>
              <a:gd name="connsiteX54" fmla="*/ 115497 w 1155144"/>
              <a:gd name="connsiteY54" fmla="*/ 2919280 h 5143101"/>
              <a:gd name="connsiteX55" fmla="*/ 100866 w 1155144"/>
              <a:gd name="connsiteY55" fmla="*/ 2933911 h 5143101"/>
              <a:gd name="connsiteX56" fmla="*/ 49660 w 1155144"/>
              <a:gd name="connsiteY56" fmla="*/ 2963172 h 5143101"/>
              <a:gd name="connsiteX57" fmla="*/ 42787 w 1155144"/>
              <a:gd name="connsiteY57" fmla="*/ 2982826 h 5143101"/>
              <a:gd name="connsiteX58" fmla="*/ 20398 w 1155144"/>
              <a:gd name="connsiteY58" fmla="*/ 2994723 h 5143101"/>
              <a:gd name="connsiteX59" fmla="*/ 50544 w 1155144"/>
              <a:gd name="connsiteY59" fmla="*/ 3291471 h 5143101"/>
              <a:gd name="connsiteX60" fmla="*/ 65175 w 1155144"/>
              <a:gd name="connsiteY60" fmla="*/ 3310684 h 5143101"/>
              <a:gd name="connsiteX61" fmla="*/ 89410 w 1155144"/>
              <a:gd name="connsiteY61" fmla="*/ 3343562 h 5143101"/>
              <a:gd name="connsiteX62" fmla="*/ 99018 w 1155144"/>
              <a:gd name="connsiteY62" fmla="*/ 3380581 h 5143101"/>
              <a:gd name="connsiteX63" fmla="*/ 115939 w 1155144"/>
              <a:gd name="connsiteY63" fmla="*/ 3430903 h 5143101"/>
              <a:gd name="connsiteX64" fmla="*/ 134547 w 1155144"/>
              <a:gd name="connsiteY64" fmla="*/ 3467362 h 5143101"/>
              <a:gd name="connsiteX65" fmla="*/ 157458 w 1155144"/>
              <a:gd name="connsiteY65" fmla="*/ 3531268 h 5143101"/>
              <a:gd name="connsiteX66" fmla="*/ 193068 w 1155144"/>
              <a:gd name="connsiteY66" fmla="*/ 3596140 h 5143101"/>
              <a:gd name="connsiteX67" fmla="*/ 235994 w 1155144"/>
              <a:gd name="connsiteY67" fmla="*/ 3707798 h 5143101"/>
              <a:gd name="connsiteX68" fmla="*/ 232540 w 1155144"/>
              <a:gd name="connsiteY68" fmla="*/ 3753213 h 5143101"/>
              <a:gd name="connsiteX69" fmla="*/ 271605 w 1155144"/>
              <a:gd name="connsiteY69" fmla="*/ 3790196 h 5143101"/>
              <a:gd name="connsiteX70" fmla="*/ 310670 w 1155144"/>
              <a:gd name="connsiteY70" fmla="*/ 3863348 h 5143101"/>
              <a:gd name="connsiteX71" fmla="*/ 298936 w 1155144"/>
              <a:gd name="connsiteY71" fmla="*/ 3854102 h 5143101"/>
              <a:gd name="connsiteX72" fmla="*/ 259870 w 1155144"/>
              <a:gd name="connsiteY72" fmla="*/ 3816561 h 5143101"/>
              <a:gd name="connsiteX73" fmla="*/ 241379 w 1155144"/>
              <a:gd name="connsiteY73" fmla="*/ 3724359 h 5143101"/>
              <a:gd name="connsiteX74" fmla="*/ 233505 w 1155144"/>
              <a:gd name="connsiteY74" fmla="*/ 3718568 h 5143101"/>
              <a:gd name="connsiteX75" fmla="*/ 322812 w 1155144"/>
              <a:gd name="connsiteY75" fmla="*/ 3928778 h 5143101"/>
              <a:gd name="connsiteX76" fmla="*/ 296446 w 1155144"/>
              <a:gd name="connsiteY76" fmla="*/ 3856998 h 5143101"/>
              <a:gd name="connsiteX77" fmla="*/ 338407 w 1155144"/>
              <a:gd name="connsiteY77" fmla="*/ 3918974 h 5143101"/>
              <a:gd name="connsiteX78" fmla="*/ 342269 w 1155144"/>
              <a:gd name="connsiteY78" fmla="*/ 3926289 h 5143101"/>
              <a:gd name="connsiteX79" fmla="*/ 318391 w 1155144"/>
              <a:gd name="connsiteY79" fmla="*/ 3910135 h 5143101"/>
              <a:gd name="connsiteX80" fmla="*/ 342826 w 1155144"/>
              <a:gd name="connsiteY80" fmla="*/ 3955549 h 5143101"/>
              <a:gd name="connsiteX81" fmla="*/ 356899 w 1155144"/>
              <a:gd name="connsiteY81" fmla="*/ 4016560 h 5143101"/>
              <a:gd name="connsiteX82" fmla="*/ 334953 w 1155144"/>
              <a:gd name="connsiteY82" fmla="*/ 4104343 h 5143101"/>
              <a:gd name="connsiteX83" fmla="*/ 313007 w 1155144"/>
              <a:gd name="connsiteY83" fmla="*/ 4111658 h 5143101"/>
              <a:gd name="connsiteX84" fmla="*/ 298377 w 1155144"/>
              <a:gd name="connsiteY84" fmla="*/ 4228701 h 5143101"/>
              <a:gd name="connsiteX85" fmla="*/ 291062 w 1155144"/>
              <a:gd name="connsiteY85" fmla="*/ 4257962 h 5143101"/>
              <a:gd name="connsiteX86" fmla="*/ 261801 w 1155144"/>
              <a:gd name="connsiteY86" fmla="*/ 4287223 h 5143101"/>
              <a:gd name="connsiteX87" fmla="*/ 254486 w 1155144"/>
              <a:gd name="connsiteY87" fmla="*/ 4309168 h 5143101"/>
              <a:gd name="connsiteX88" fmla="*/ 254486 w 1155144"/>
              <a:gd name="connsiteY88" fmla="*/ 4572516 h 5143101"/>
              <a:gd name="connsiteX89" fmla="*/ 276431 w 1155144"/>
              <a:gd name="connsiteY89" fmla="*/ 4587146 h 5143101"/>
              <a:gd name="connsiteX90" fmla="*/ 291062 w 1155144"/>
              <a:gd name="connsiteY90" fmla="*/ 4601776 h 5143101"/>
              <a:gd name="connsiteX91" fmla="*/ 336477 w 1155144"/>
              <a:gd name="connsiteY91" fmla="*/ 4649528 h 5143101"/>
              <a:gd name="connsiteX92" fmla="*/ 336680 w 1155144"/>
              <a:gd name="connsiteY92" fmla="*/ 4650900 h 5143101"/>
              <a:gd name="connsiteX93" fmla="*/ 365738 w 1155144"/>
              <a:gd name="connsiteY93" fmla="*/ 4697839 h 5143101"/>
              <a:gd name="connsiteX94" fmla="*/ 368633 w 1155144"/>
              <a:gd name="connsiteY94" fmla="*/ 4792937 h 5143101"/>
              <a:gd name="connsiteX95" fmla="*/ 364214 w 1155144"/>
              <a:gd name="connsiteY95" fmla="*/ 4835863 h 5143101"/>
              <a:gd name="connsiteX96" fmla="*/ 378844 w 1155144"/>
              <a:gd name="connsiteY96" fmla="*/ 4916330 h 5143101"/>
              <a:gd name="connsiteX97" fmla="*/ 393474 w 1155144"/>
              <a:gd name="connsiteY97" fmla="*/ 4938276 h 5143101"/>
              <a:gd name="connsiteX98" fmla="*/ 400790 w 1155144"/>
              <a:gd name="connsiteY98" fmla="*/ 4967536 h 5143101"/>
              <a:gd name="connsiteX99" fmla="*/ 430050 w 1155144"/>
              <a:gd name="connsiteY99" fmla="*/ 5040688 h 5143101"/>
              <a:gd name="connsiteX100" fmla="*/ 459311 w 1155144"/>
              <a:gd name="connsiteY100" fmla="*/ 5084580 h 5143101"/>
              <a:gd name="connsiteX101" fmla="*/ 466626 w 1155144"/>
              <a:gd name="connsiteY101" fmla="*/ 5121156 h 5143101"/>
              <a:gd name="connsiteX102" fmla="*/ 488572 w 1155144"/>
              <a:gd name="connsiteY102" fmla="*/ 5128471 h 5143101"/>
              <a:gd name="connsiteX103" fmla="*/ 510518 w 1155144"/>
              <a:gd name="connsiteY103" fmla="*/ 5143101 h 5143101"/>
              <a:gd name="connsiteX0" fmla="*/ 812879 w 1155144"/>
              <a:gd name="connsiteY0" fmla="*/ 8368 h 5120855"/>
              <a:gd name="connsiteX1" fmla="*/ 807965 w 1155144"/>
              <a:gd name="connsiteY1" fmla="*/ 46329 h 5120855"/>
              <a:gd name="connsiteX2" fmla="*/ 861829 w 1155144"/>
              <a:gd name="connsiteY2" fmla="*/ 286340 h 5120855"/>
              <a:gd name="connsiteX3" fmla="*/ 861829 w 1155144"/>
              <a:gd name="connsiteY3" fmla="*/ 354915 h 5120855"/>
              <a:gd name="connsiteX4" fmla="*/ 915693 w 1155144"/>
              <a:gd name="connsiteY4" fmla="*/ 423489 h 5120855"/>
              <a:gd name="connsiteX5" fmla="*/ 947721 w 1155144"/>
              <a:gd name="connsiteY5" fmla="*/ 564474 h 5120855"/>
              <a:gd name="connsiteX6" fmla="*/ 947721 w 1155144"/>
              <a:gd name="connsiteY6" fmla="*/ 564474 h 5120855"/>
              <a:gd name="connsiteX7" fmla="*/ 947721 w 1155144"/>
              <a:gd name="connsiteY7" fmla="*/ 564474 h 5120855"/>
              <a:gd name="connsiteX8" fmla="*/ 1019472 w 1155144"/>
              <a:gd name="connsiteY8" fmla="*/ 630509 h 5120855"/>
              <a:gd name="connsiteX9" fmla="*/ 1019472 w 1155144"/>
              <a:gd name="connsiteY9" fmla="*/ 696543 h 5120855"/>
              <a:gd name="connsiteX10" fmla="*/ 1019472 w 1155144"/>
              <a:gd name="connsiteY10" fmla="*/ 630509 h 5120855"/>
              <a:gd name="connsiteX11" fmla="*/ 1092838 w 1155144"/>
              <a:gd name="connsiteY11" fmla="*/ 816063 h 5120855"/>
              <a:gd name="connsiteX12" fmla="*/ 1110119 w 1155144"/>
              <a:gd name="connsiteY12" fmla="*/ 859792 h 5120855"/>
              <a:gd name="connsiteX13" fmla="*/ 1129414 w 1155144"/>
              <a:gd name="connsiteY13" fmla="*/ 915580 h 5120855"/>
              <a:gd name="connsiteX14" fmla="*/ 1151360 w 1155144"/>
              <a:gd name="connsiteY14" fmla="*/ 958506 h 5120855"/>
              <a:gd name="connsiteX15" fmla="*/ 1139625 w 1155144"/>
              <a:gd name="connsiteY15" fmla="*/ 964937 h 5120855"/>
              <a:gd name="connsiteX16" fmla="*/ 1154255 w 1155144"/>
              <a:gd name="connsiteY16" fmla="*/ 1019762 h 5120855"/>
              <a:gd name="connsiteX17" fmla="*/ 1146940 w 1155144"/>
              <a:gd name="connsiteY17" fmla="*/ 1126756 h 5120855"/>
              <a:gd name="connsiteX18" fmla="*/ 1139625 w 1155144"/>
              <a:gd name="connsiteY18" fmla="*/ 1156017 h 5120855"/>
              <a:gd name="connsiteX19" fmla="*/ 1117679 w 1155144"/>
              <a:gd name="connsiteY19" fmla="*/ 1170647 h 5120855"/>
              <a:gd name="connsiteX20" fmla="*/ 1103049 w 1155144"/>
              <a:gd name="connsiteY20" fmla="*/ 1185278 h 5120855"/>
              <a:gd name="connsiteX21" fmla="*/ 1059158 w 1155144"/>
              <a:gd name="connsiteY21" fmla="*/ 1214538 h 5120855"/>
              <a:gd name="connsiteX22" fmla="*/ 1015266 w 1155144"/>
              <a:gd name="connsiteY22" fmla="*/ 1243799 h 5120855"/>
              <a:gd name="connsiteX23" fmla="*/ 1000636 w 1155144"/>
              <a:gd name="connsiteY23" fmla="*/ 1258430 h 5120855"/>
              <a:gd name="connsiteX24" fmla="*/ 978690 w 1155144"/>
              <a:gd name="connsiteY24" fmla="*/ 1273060 h 5120855"/>
              <a:gd name="connsiteX25" fmla="*/ 949430 w 1155144"/>
              <a:gd name="connsiteY25" fmla="*/ 1309636 h 5120855"/>
              <a:gd name="connsiteX26" fmla="*/ 942114 w 1155144"/>
              <a:gd name="connsiteY26" fmla="*/ 1551038 h 5120855"/>
              <a:gd name="connsiteX27" fmla="*/ 927484 w 1155144"/>
              <a:gd name="connsiteY27" fmla="*/ 1572983 h 5120855"/>
              <a:gd name="connsiteX28" fmla="*/ 912854 w 1155144"/>
              <a:gd name="connsiteY28" fmla="*/ 1624190 h 5120855"/>
              <a:gd name="connsiteX29" fmla="*/ 898223 w 1155144"/>
              <a:gd name="connsiteY29" fmla="*/ 1719287 h 5120855"/>
              <a:gd name="connsiteX30" fmla="*/ 883593 w 1155144"/>
              <a:gd name="connsiteY30" fmla="*/ 1785124 h 5120855"/>
              <a:gd name="connsiteX31" fmla="*/ 876278 w 1155144"/>
              <a:gd name="connsiteY31" fmla="*/ 2070417 h 5120855"/>
              <a:gd name="connsiteX32" fmla="*/ 861647 w 1155144"/>
              <a:gd name="connsiteY32" fmla="*/ 2085047 h 5120855"/>
              <a:gd name="connsiteX33" fmla="*/ 788495 w 1155144"/>
              <a:gd name="connsiteY33" fmla="*/ 2092362 h 5120855"/>
              <a:gd name="connsiteX34" fmla="*/ 766550 w 1155144"/>
              <a:gd name="connsiteY34" fmla="*/ 2099678 h 5120855"/>
              <a:gd name="connsiteX35" fmla="*/ 729974 w 1155144"/>
              <a:gd name="connsiteY35" fmla="*/ 2136254 h 5120855"/>
              <a:gd name="connsiteX36" fmla="*/ 686082 w 1155144"/>
              <a:gd name="connsiteY36" fmla="*/ 2150884 h 5120855"/>
              <a:gd name="connsiteX37" fmla="*/ 593880 w 1155144"/>
              <a:gd name="connsiteY37" fmla="*/ 2216314 h 5120855"/>
              <a:gd name="connsiteX38" fmla="*/ 576354 w 1155144"/>
              <a:gd name="connsiteY38" fmla="*/ 2231351 h 5120855"/>
              <a:gd name="connsiteX39" fmla="*/ 459311 w 1155144"/>
              <a:gd name="connsiteY39" fmla="*/ 2245982 h 5120855"/>
              <a:gd name="connsiteX40" fmla="*/ 422735 w 1155144"/>
              <a:gd name="connsiteY40" fmla="*/ 2289873 h 5120855"/>
              <a:gd name="connsiteX41" fmla="*/ 371529 w 1155144"/>
              <a:gd name="connsiteY41" fmla="*/ 2341079 h 5120855"/>
              <a:gd name="connsiteX42" fmla="*/ 356898 w 1155144"/>
              <a:gd name="connsiteY42" fmla="*/ 2355710 h 5120855"/>
              <a:gd name="connsiteX43" fmla="*/ 313007 w 1155144"/>
              <a:gd name="connsiteY43" fmla="*/ 2406916 h 5120855"/>
              <a:gd name="connsiteX44" fmla="*/ 314333 w 1155144"/>
              <a:gd name="connsiteY44" fmla="*/ 2421546 h 5120855"/>
              <a:gd name="connsiteX45" fmla="*/ 284631 w 1155144"/>
              <a:gd name="connsiteY45" fmla="*/ 2448516 h 5120855"/>
              <a:gd name="connsiteX46" fmla="*/ 247170 w 1155144"/>
              <a:gd name="connsiteY46" fmla="*/ 2509329 h 5120855"/>
              <a:gd name="connsiteX47" fmla="*/ 239855 w 1155144"/>
              <a:gd name="connsiteY47" fmla="*/ 2531274 h 5120855"/>
              <a:gd name="connsiteX48" fmla="*/ 217910 w 1155144"/>
              <a:gd name="connsiteY48" fmla="*/ 2545905 h 5120855"/>
              <a:gd name="connsiteX49" fmla="*/ 188649 w 1155144"/>
              <a:gd name="connsiteY49" fmla="*/ 2575166 h 5120855"/>
              <a:gd name="connsiteX50" fmla="*/ 174018 w 1155144"/>
              <a:gd name="connsiteY50" fmla="*/ 2589796 h 5120855"/>
              <a:gd name="connsiteX51" fmla="*/ 144758 w 1155144"/>
              <a:gd name="connsiteY51" fmla="*/ 2633687 h 5120855"/>
              <a:gd name="connsiteX52" fmla="*/ 137442 w 1155144"/>
              <a:gd name="connsiteY52" fmla="*/ 2692209 h 5120855"/>
              <a:gd name="connsiteX53" fmla="*/ 130127 w 1155144"/>
              <a:gd name="connsiteY53" fmla="*/ 2853143 h 5120855"/>
              <a:gd name="connsiteX54" fmla="*/ 115497 w 1155144"/>
              <a:gd name="connsiteY54" fmla="*/ 2897034 h 5120855"/>
              <a:gd name="connsiteX55" fmla="*/ 100866 w 1155144"/>
              <a:gd name="connsiteY55" fmla="*/ 2911665 h 5120855"/>
              <a:gd name="connsiteX56" fmla="*/ 49660 w 1155144"/>
              <a:gd name="connsiteY56" fmla="*/ 2940926 h 5120855"/>
              <a:gd name="connsiteX57" fmla="*/ 42787 w 1155144"/>
              <a:gd name="connsiteY57" fmla="*/ 2960580 h 5120855"/>
              <a:gd name="connsiteX58" fmla="*/ 20398 w 1155144"/>
              <a:gd name="connsiteY58" fmla="*/ 2972477 h 5120855"/>
              <a:gd name="connsiteX59" fmla="*/ 50544 w 1155144"/>
              <a:gd name="connsiteY59" fmla="*/ 3269225 h 5120855"/>
              <a:gd name="connsiteX60" fmla="*/ 65175 w 1155144"/>
              <a:gd name="connsiteY60" fmla="*/ 3288438 h 5120855"/>
              <a:gd name="connsiteX61" fmla="*/ 89410 w 1155144"/>
              <a:gd name="connsiteY61" fmla="*/ 3321316 h 5120855"/>
              <a:gd name="connsiteX62" fmla="*/ 99018 w 1155144"/>
              <a:gd name="connsiteY62" fmla="*/ 3358335 h 5120855"/>
              <a:gd name="connsiteX63" fmla="*/ 115939 w 1155144"/>
              <a:gd name="connsiteY63" fmla="*/ 3408657 h 5120855"/>
              <a:gd name="connsiteX64" fmla="*/ 134547 w 1155144"/>
              <a:gd name="connsiteY64" fmla="*/ 3445116 h 5120855"/>
              <a:gd name="connsiteX65" fmla="*/ 157458 w 1155144"/>
              <a:gd name="connsiteY65" fmla="*/ 3509022 h 5120855"/>
              <a:gd name="connsiteX66" fmla="*/ 193068 w 1155144"/>
              <a:gd name="connsiteY66" fmla="*/ 3573894 h 5120855"/>
              <a:gd name="connsiteX67" fmla="*/ 235994 w 1155144"/>
              <a:gd name="connsiteY67" fmla="*/ 3685552 h 5120855"/>
              <a:gd name="connsiteX68" fmla="*/ 232540 w 1155144"/>
              <a:gd name="connsiteY68" fmla="*/ 3730967 h 5120855"/>
              <a:gd name="connsiteX69" fmla="*/ 271605 w 1155144"/>
              <a:gd name="connsiteY69" fmla="*/ 3767950 h 5120855"/>
              <a:gd name="connsiteX70" fmla="*/ 310670 w 1155144"/>
              <a:gd name="connsiteY70" fmla="*/ 3841102 h 5120855"/>
              <a:gd name="connsiteX71" fmla="*/ 298936 w 1155144"/>
              <a:gd name="connsiteY71" fmla="*/ 3831856 h 5120855"/>
              <a:gd name="connsiteX72" fmla="*/ 259870 w 1155144"/>
              <a:gd name="connsiteY72" fmla="*/ 3794315 h 5120855"/>
              <a:gd name="connsiteX73" fmla="*/ 241379 w 1155144"/>
              <a:gd name="connsiteY73" fmla="*/ 3702113 h 5120855"/>
              <a:gd name="connsiteX74" fmla="*/ 233505 w 1155144"/>
              <a:gd name="connsiteY74" fmla="*/ 3696322 h 5120855"/>
              <a:gd name="connsiteX75" fmla="*/ 322812 w 1155144"/>
              <a:gd name="connsiteY75" fmla="*/ 3906532 h 5120855"/>
              <a:gd name="connsiteX76" fmla="*/ 296446 w 1155144"/>
              <a:gd name="connsiteY76" fmla="*/ 3834752 h 5120855"/>
              <a:gd name="connsiteX77" fmla="*/ 338407 w 1155144"/>
              <a:gd name="connsiteY77" fmla="*/ 3896728 h 5120855"/>
              <a:gd name="connsiteX78" fmla="*/ 342269 w 1155144"/>
              <a:gd name="connsiteY78" fmla="*/ 3904043 h 5120855"/>
              <a:gd name="connsiteX79" fmla="*/ 318391 w 1155144"/>
              <a:gd name="connsiteY79" fmla="*/ 3887889 h 5120855"/>
              <a:gd name="connsiteX80" fmla="*/ 342826 w 1155144"/>
              <a:gd name="connsiteY80" fmla="*/ 3933303 h 5120855"/>
              <a:gd name="connsiteX81" fmla="*/ 356899 w 1155144"/>
              <a:gd name="connsiteY81" fmla="*/ 3994314 h 5120855"/>
              <a:gd name="connsiteX82" fmla="*/ 334953 w 1155144"/>
              <a:gd name="connsiteY82" fmla="*/ 4082097 h 5120855"/>
              <a:gd name="connsiteX83" fmla="*/ 313007 w 1155144"/>
              <a:gd name="connsiteY83" fmla="*/ 4089412 h 5120855"/>
              <a:gd name="connsiteX84" fmla="*/ 298377 w 1155144"/>
              <a:gd name="connsiteY84" fmla="*/ 4206455 h 5120855"/>
              <a:gd name="connsiteX85" fmla="*/ 291062 w 1155144"/>
              <a:gd name="connsiteY85" fmla="*/ 4235716 h 5120855"/>
              <a:gd name="connsiteX86" fmla="*/ 261801 w 1155144"/>
              <a:gd name="connsiteY86" fmla="*/ 4264977 h 5120855"/>
              <a:gd name="connsiteX87" fmla="*/ 254486 w 1155144"/>
              <a:gd name="connsiteY87" fmla="*/ 4286922 h 5120855"/>
              <a:gd name="connsiteX88" fmla="*/ 254486 w 1155144"/>
              <a:gd name="connsiteY88" fmla="*/ 4550270 h 5120855"/>
              <a:gd name="connsiteX89" fmla="*/ 276431 w 1155144"/>
              <a:gd name="connsiteY89" fmla="*/ 4564900 h 5120855"/>
              <a:gd name="connsiteX90" fmla="*/ 291062 w 1155144"/>
              <a:gd name="connsiteY90" fmla="*/ 4579530 h 5120855"/>
              <a:gd name="connsiteX91" fmla="*/ 336477 w 1155144"/>
              <a:gd name="connsiteY91" fmla="*/ 4627282 h 5120855"/>
              <a:gd name="connsiteX92" fmla="*/ 336680 w 1155144"/>
              <a:gd name="connsiteY92" fmla="*/ 4628654 h 5120855"/>
              <a:gd name="connsiteX93" fmla="*/ 365738 w 1155144"/>
              <a:gd name="connsiteY93" fmla="*/ 4675593 h 5120855"/>
              <a:gd name="connsiteX94" fmla="*/ 368633 w 1155144"/>
              <a:gd name="connsiteY94" fmla="*/ 4770691 h 5120855"/>
              <a:gd name="connsiteX95" fmla="*/ 364214 w 1155144"/>
              <a:gd name="connsiteY95" fmla="*/ 4813617 h 5120855"/>
              <a:gd name="connsiteX96" fmla="*/ 378844 w 1155144"/>
              <a:gd name="connsiteY96" fmla="*/ 4894084 h 5120855"/>
              <a:gd name="connsiteX97" fmla="*/ 393474 w 1155144"/>
              <a:gd name="connsiteY97" fmla="*/ 4916030 h 5120855"/>
              <a:gd name="connsiteX98" fmla="*/ 400790 w 1155144"/>
              <a:gd name="connsiteY98" fmla="*/ 4945290 h 5120855"/>
              <a:gd name="connsiteX99" fmla="*/ 430050 w 1155144"/>
              <a:gd name="connsiteY99" fmla="*/ 5018442 h 5120855"/>
              <a:gd name="connsiteX100" fmla="*/ 459311 w 1155144"/>
              <a:gd name="connsiteY100" fmla="*/ 5062334 h 5120855"/>
              <a:gd name="connsiteX101" fmla="*/ 466626 w 1155144"/>
              <a:gd name="connsiteY101" fmla="*/ 5098910 h 5120855"/>
              <a:gd name="connsiteX102" fmla="*/ 488572 w 1155144"/>
              <a:gd name="connsiteY102" fmla="*/ 5106225 h 5120855"/>
              <a:gd name="connsiteX103" fmla="*/ 510518 w 1155144"/>
              <a:gd name="connsiteY103" fmla="*/ 5120855 h 5120855"/>
              <a:gd name="connsiteX0" fmla="*/ 812879 w 1155144"/>
              <a:gd name="connsiteY0" fmla="*/ 8368 h 5120855"/>
              <a:gd name="connsiteX1" fmla="*/ 807965 w 1155144"/>
              <a:gd name="connsiteY1" fmla="*/ 46329 h 5120855"/>
              <a:gd name="connsiteX2" fmla="*/ 861829 w 1155144"/>
              <a:gd name="connsiteY2" fmla="*/ 286340 h 5120855"/>
              <a:gd name="connsiteX3" fmla="*/ 919837 w 1155144"/>
              <a:gd name="connsiteY3" fmla="*/ 314505 h 5120855"/>
              <a:gd name="connsiteX4" fmla="*/ 915693 w 1155144"/>
              <a:gd name="connsiteY4" fmla="*/ 423489 h 5120855"/>
              <a:gd name="connsiteX5" fmla="*/ 947721 w 1155144"/>
              <a:gd name="connsiteY5" fmla="*/ 564474 h 5120855"/>
              <a:gd name="connsiteX6" fmla="*/ 947721 w 1155144"/>
              <a:gd name="connsiteY6" fmla="*/ 564474 h 5120855"/>
              <a:gd name="connsiteX7" fmla="*/ 947721 w 1155144"/>
              <a:gd name="connsiteY7" fmla="*/ 564474 h 5120855"/>
              <a:gd name="connsiteX8" fmla="*/ 1019472 w 1155144"/>
              <a:gd name="connsiteY8" fmla="*/ 630509 h 5120855"/>
              <a:gd name="connsiteX9" fmla="*/ 1019472 w 1155144"/>
              <a:gd name="connsiteY9" fmla="*/ 696543 h 5120855"/>
              <a:gd name="connsiteX10" fmla="*/ 1019472 w 1155144"/>
              <a:gd name="connsiteY10" fmla="*/ 630509 h 5120855"/>
              <a:gd name="connsiteX11" fmla="*/ 1092838 w 1155144"/>
              <a:gd name="connsiteY11" fmla="*/ 816063 h 5120855"/>
              <a:gd name="connsiteX12" fmla="*/ 1110119 w 1155144"/>
              <a:gd name="connsiteY12" fmla="*/ 859792 h 5120855"/>
              <a:gd name="connsiteX13" fmla="*/ 1129414 w 1155144"/>
              <a:gd name="connsiteY13" fmla="*/ 915580 h 5120855"/>
              <a:gd name="connsiteX14" fmla="*/ 1151360 w 1155144"/>
              <a:gd name="connsiteY14" fmla="*/ 958506 h 5120855"/>
              <a:gd name="connsiteX15" fmla="*/ 1139625 w 1155144"/>
              <a:gd name="connsiteY15" fmla="*/ 964937 h 5120855"/>
              <a:gd name="connsiteX16" fmla="*/ 1154255 w 1155144"/>
              <a:gd name="connsiteY16" fmla="*/ 1019762 h 5120855"/>
              <a:gd name="connsiteX17" fmla="*/ 1146940 w 1155144"/>
              <a:gd name="connsiteY17" fmla="*/ 1126756 h 5120855"/>
              <a:gd name="connsiteX18" fmla="*/ 1139625 w 1155144"/>
              <a:gd name="connsiteY18" fmla="*/ 1156017 h 5120855"/>
              <a:gd name="connsiteX19" fmla="*/ 1117679 w 1155144"/>
              <a:gd name="connsiteY19" fmla="*/ 1170647 h 5120855"/>
              <a:gd name="connsiteX20" fmla="*/ 1103049 w 1155144"/>
              <a:gd name="connsiteY20" fmla="*/ 1185278 h 5120855"/>
              <a:gd name="connsiteX21" fmla="*/ 1059158 w 1155144"/>
              <a:gd name="connsiteY21" fmla="*/ 1214538 h 5120855"/>
              <a:gd name="connsiteX22" fmla="*/ 1015266 w 1155144"/>
              <a:gd name="connsiteY22" fmla="*/ 1243799 h 5120855"/>
              <a:gd name="connsiteX23" fmla="*/ 1000636 w 1155144"/>
              <a:gd name="connsiteY23" fmla="*/ 1258430 h 5120855"/>
              <a:gd name="connsiteX24" fmla="*/ 978690 w 1155144"/>
              <a:gd name="connsiteY24" fmla="*/ 1273060 h 5120855"/>
              <a:gd name="connsiteX25" fmla="*/ 949430 w 1155144"/>
              <a:gd name="connsiteY25" fmla="*/ 1309636 h 5120855"/>
              <a:gd name="connsiteX26" fmla="*/ 942114 w 1155144"/>
              <a:gd name="connsiteY26" fmla="*/ 1551038 h 5120855"/>
              <a:gd name="connsiteX27" fmla="*/ 927484 w 1155144"/>
              <a:gd name="connsiteY27" fmla="*/ 1572983 h 5120855"/>
              <a:gd name="connsiteX28" fmla="*/ 912854 w 1155144"/>
              <a:gd name="connsiteY28" fmla="*/ 1624190 h 5120855"/>
              <a:gd name="connsiteX29" fmla="*/ 898223 w 1155144"/>
              <a:gd name="connsiteY29" fmla="*/ 1719287 h 5120855"/>
              <a:gd name="connsiteX30" fmla="*/ 883593 w 1155144"/>
              <a:gd name="connsiteY30" fmla="*/ 1785124 h 5120855"/>
              <a:gd name="connsiteX31" fmla="*/ 876278 w 1155144"/>
              <a:gd name="connsiteY31" fmla="*/ 2070417 h 5120855"/>
              <a:gd name="connsiteX32" fmla="*/ 861647 w 1155144"/>
              <a:gd name="connsiteY32" fmla="*/ 2085047 h 5120855"/>
              <a:gd name="connsiteX33" fmla="*/ 788495 w 1155144"/>
              <a:gd name="connsiteY33" fmla="*/ 2092362 h 5120855"/>
              <a:gd name="connsiteX34" fmla="*/ 766550 w 1155144"/>
              <a:gd name="connsiteY34" fmla="*/ 2099678 h 5120855"/>
              <a:gd name="connsiteX35" fmla="*/ 729974 w 1155144"/>
              <a:gd name="connsiteY35" fmla="*/ 2136254 h 5120855"/>
              <a:gd name="connsiteX36" fmla="*/ 686082 w 1155144"/>
              <a:gd name="connsiteY36" fmla="*/ 2150884 h 5120855"/>
              <a:gd name="connsiteX37" fmla="*/ 593880 w 1155144"/>
              <a:gd name="connsiteY37" fmla="*/ 2216314 h 5120855"/>
              <a:gd name="connsiteX38" fmla="*/ 576354 w 1155144"/>
              <a:gd name="connsiteY38" fmla="*/ 2231351 h 5120855"/>
              <a:gd name="connsiteX39" fmla="*/ 459311 w 1155144"/>
              <a:gd name="connsiteY39" fmla="*/ 2245982 h 5120855"/>
              <a:gd name="connsiteX40" fmla="*/ 422735 w 1155144"/>
              <a:gd name="connsiteY40" fmla="*/ 2289873 h 5120855"/>
              <a:gd name="connsiteX41" fmla="*/ 371529 w 1155144"/>
              <a:gd name="connsiteY41" fmla="*/ 2341079 h 5120855"/>
              <a:gd name="connsiteX42" fmla="*/ 356898 w 1155144"/>
              <a:gd name="connsiteY42" fmla="*/ 2355710 h 5120855"/>
              <a:gd name="connsiteX43" fmla="*/ 313007 w 1155144"/>
              <a:gd name="connsiteY43" fmla="*/ 2406916 h 5120855"/>
              <a:gd name="connsiteX44" fmla="*/ 314333 w 1155144"/>
              <a:gd name="connsiteY44" fmla="*/ 2421546 h 5120855"/>
              <a:gd name="connsiteX45" fmla="*/ 284631 w 1155144"/>
              <a:gd name="connsiteY45" fmla="*/ 2448516 h 5120855"/>
              <a:gd name="connsiteX46" fmla="*/ 247170 w 1155144"/>
              <a:gd name="connsiteY46" fmla="*/ 2509329 h 5120855"/>
              <a:gd name="connsiteX47" fmla="*/ 239855 w 1155144"/>
              <a:gd name="connsiteY47" fmla="*/ 2531274 h 5120855"/>
              <a:gd name="connsiteX48" fmla="*/ 217910 w 1155144"/>
              <a:gd name="connsiteY48" fmla="*/ 2545905 h 5120855"/>
              <a:gd name="connsiteX49" fmla="*/ 188649 w 1155144"/>
              <a:gd name="connsiteY49" fmla="*/ 2575166 h 5120855"/>
              <a:gd name="connsiteX50" fmla="*/ 174018 w 1155144"/>
              <a:gd name="connsiteY50" fmla="*/ 2589796 h 5120855"/>
              <a:gd name="connsiteX51" fmla="*/ 144758 w 1155144"/>
              <a:gd name="connsiteY51" fmla="*/ 2633687 h 5120855"/>
              <a:gd name="connsiteX52" fmla="*/ 137442 w 1155144"/>
              <a:gd name="connsiteY52" fmla="*/ 2692209 h 5120855"/>
              <a:gd name="connsiteX53" fmla="*/ 130127 w 1155144"/>
              <a:gd name="connsiteY53" fmla="*/ 2853143 h 5120855"/>
              <a:gd name="connsiteX54" fmla="*/ 115497 w 1155144"/>
              <a:gd name="connsiteY54" fmla="*/ 2897034 h 5120855"/>
              <a:gd name="connsiteX55" fmla="*/ 100866 w 1155144"/>
              <a:gd name="connsiteY55" fmla="*/ 2911665 h 5120855"/>
              <a:gd name="connsiteX56" fmla="*/ 49660 w 1155144"/>
              <a:gd name="connsiteY56" fmla="*/ 2940926 h 5120855"/>
              <a:gd name="connsiteX57" fmla="*/ 42787 w 1155144"/>
              <a:gd name="connsiteY57" fmla="*/ 2960580 h 5120855"/>
              <a:gd name="connsiteX58" fmla="*/ 20398 w 1155144"/>
              <a:gd name="connsiteY58" fmla="*/ 2972477 h 5120855"/>
              <a:gd name="connsiteX59" fmla="*/ 50544 w 1155144"/>
              <a:gd name="connsiteY59" fmla="*/ 3269225 h 5120855"/>
              <a:gd name="connsiteX60" fmla="*/ 65175 w 1155144"/>
              <a:gd name="connsiteY60" fmla="*/ 3288438 h 5120855"/>
              <a:gd name="connsiteX61" fmla="*/ 89410 w 1155144"/>
              <a:gd name="connsiteY61" fmla="*/ 3321316 h 5120855"/>
              <a:gd name="connsiteX62" fmla="*/ 99018 w 1155144"/>
              <a:gd name="connsiteY62" fmla="*/ 3358335 h 5120855"/>
              <a:gd name="connsiteX63" fmla="*/ 115939 w 1155144"/>
              <a:gd name="connsiteY63" fmla="*/ 3408657 h 5120855"/>
              <a:gd name="connsiteX64" fmla="*/ 134547 w 1155144"/>
              <a:gd name="connsiteY64" fmla="*/ 3445116 h 5120855"/>
              <a:gd name="connsiteX65" fmla="*/ 157458 w 1155144"/>
              <a:gd name="connsiteY65" fmla="*/ 3509022 h 5120855"/>
              <a:gd name="connsiteX66" fmla="*/ 193068 w 1155144"/>
              <a:gd name="connsiteY66" fmla="*/ 3573894 h 5120855"/>
              <a:gd name="connsiteX67" fmla="*/ 235994 w 1155144"/>
              <a:gd name="connsiteY67" fmla="*/ 3685552 h 5120855"/>
              <a:gd name="connsiteX68" fmla="*/ 232540 w 1155144"/>
              <a:gd name="connsiteY68" fmla="*/ 3730967 h 5120855"/>
              <a:gd name="connsiteX69" fmla="*/ 271605 w 1155144"/>
              <a:gd name="connsiteY69" fmla="*/ 3767950 h 5120855"/>
              <a:gd name="connsiteX70" fmla="*/ 310670 w 1155144"/>
              <a:gd name="connsiteY70" fmla="*/ 3841102 h 5120855"/>
              <a:gd name="connsiteX71" fmla="*/ 298936 w 1155144"/>
              <a:gd name="connsiteY71" fmla="*/ 3831856 h 5120855"/>
              <a:gd name="connsiteX72" fmla="*/ 259870 w 1155144"/>
              <a:gd name="connsiteY72" fmla="*/ 3794315 h 5120855"/>
              <a:gd name="connsiteX73" fmla="*/ 241379 w 1155144"/>
              <a:gd name="connsiteY73" fmla="*/ 3702113 h 5120855"/>
              <a:gd name="connsiteX74" fmla="*/ 233505 w 1155144"/>
              <a:gd name="connsiteY74" fmla="*/ 3696322 h 5120855"/>
              <a:gd name="connsiteX75" fmla="*/ 322812 w 1155144"/>
              <a:gd name="connsiteY75" fmla="*/ 3906532 h 5120855"/>
              <a:gd name="connsiteX76" fmla="*/ 296446 w 1155144"/>
              <a:gd name="connsiteY76" fmla="*/ 3834752 h 5120855"/>
              <a:gd name="connsiteX77" fmla="*/ 338407 w 1155144"/>
              <a:gd name="connsiteY77" fmla="*/ 3896728 h 5120855"/>
              <a:gd name="connsiteX78" fmla="*/ 342269 w 1155144"/>
              <a:gd name="connsiteY78" fmla="*/ 3904043 h 5120855"/>
              <a:gd name="connsiteX79" fmla="*/ 318391 w 1155144"/>
              <a:gd name="connsiteY79" fmla="*/ 3887889 h 5120855"/>
              <a:gd name="connsiteX80" fmla="*/ 342826 w 1155144"/>
              <a:gd name="connsiteY80" fmla="*/ 3933303 h 5120855"/>
              <a:gd name="connsiteX81" fmla="*/ 356899 w 1155144"/>
              <a:gd name="connsiteY81" fmla="*/ 3994314 h 5120855"/>
              <a:gd name="connsiteX82" fmla="*/ 334953 w 1155144"/>
              <a:gd name="connsiteY82" fmla="*/ 4082097 h 5120855"/>
              <a:gd name="connsiteX83" fmla="*/ 313007 w 1155144"/>
              <a:gd name="connsiteY83" fmla="*/ 4089412 h 5120855"/>
              <a:gd name="connsiteX84" fmla="*/ 298377 w 1155144"/>
              <a:gd name="connsiteY84" fmla="*/ 4206455 h 5120855"/>
              <a:gd name="connsiteX85" fmla="*/ 291062 w 1155144"/>
              <a:gd name="connsiteY85" fmla="*/ 4235716 h 5120855"/>
              <a:gd name="connsiteX86" fmla="*/ 261801 w 1155144"/>
              <a:gd name="connsiteY86" fmla="*/ 4264977 h 5120855"/>
              <a:gd name="connsiteX87" fmla="*/ 254486 w 1155144"/>
              <a:gd name="connsiteY87" fmla="*/ 4286922 h 5120855"/>
              <a:gd name="connsiteX88" fmla="*/ 254486 w 1155144"/>
              <a:gd name="connsiteY88" fmla="*/ 4550270 h 5120855"/>
              <a:gd name="connsiteX89" fmla="*/ 276431 w 1155144"/>
              <a:gd name="connsiteY89" fmla="*/ 4564900 h 5120855"/>
              <a:gd name="connsiteX90" fmla="*/ 291062 w 1155144"/>
              <a:gd name="connsiteY90" fmla="*/ 4579530 h 5120855"/>
              <a:gd name="connsiteX91" fmla="*/ 336477 w 1155144"/>
              <a:gd name="connsiteY91" fmla="*/ 4627282 h 5120855"/>
              <a:gd name="connsiteX92" fmla="*/ 336680 w 1155144"/>
              <a:gd name="connsiteY92" fmla="*/ 4628654 h 5120855"/>
              <a:gd name="connsiteX93" fmla="*/ 365738 w 1155144"/>
              <a:gd name="connsiteY93" fmla="*/ 4675593 h 5120855"/>
              <a:gd name="connsiteX94" fmla="*/ 368633 w 1155144"/>
              <a:gd name="connsiteY94" fmla="*/ 4770691 h 5120855"/>
              <a:gd name="connsiteX95" fmla="*/ 364214 w 1155144"/>
              <a:gd name="connsiteY95" fmla="*/ 4813617 h 5120855"/>
              <a:gd name="connsiteX96" fmla="*/ 378844 w 1155144"/>
              <a:gd name="connsiteY96" fmla="*/ 4894084 h 5120855"/>
              <a:gd name="connsiteX97" fmla="*/ 393474 w 1155144"/>
              <a:gd name="connsiteY97" fmla="*/ 4916030 h 5120855"/>
              <a:gd name="connsiteX98" fmla="*/ 400790 w 1155144"/>
              <a:gd name="connsiteY98" fmla="*/ 4945290 h 5120855"/>
              <a:gd name="connsiteX99" fmla="*/ 430050 w 1155144"/>
              <a:gd name="connsiteY99" fmla="*/ 5018442 h 5120855"/>
              <a:gd name="connsiteX100" fmla="*/ 459311 w 1155144"/>
              <a:gd name="connsiteY100" fmla="*/ 5062334 h 5120855"/>
              <a:gd name="connsiteX101" fmla="*/ 466626 w 1155144"/>
              <a:gd name="connsiteY101" fmla="*/ 5098910 h 5120855"/>
              <a:gd name="connsiteX102" fmla="*/ 488572 w 1155144"/>
              <a:gd name="connsiteY102" fmla="*/ 5106225 h 5120855"/>
              <a:gd name="connsiteX103" fmla="*/ 510518 w 1155144"/>
              <a:gd name="connsiteY103" fmla="*/ 5120855 h 5120855"/>
              <a:gd name="connsiteX0" fmla="*/ 812879 w 1155144"/>
              <a:gd name="connsiteY0" fmla="*/ 8368 h 5120855"/>
              <a:gd name="connsiteX1" fmla="*/ 807965 w 1155144"/>
              <a:gd name="connsiteY1" fmla="*/ 46329 h 5120855"/>
              <a:gd name="connsiteX2" fmla="*/ 861829 w 1155144"/>
              <a:gd name="connsiteY2" fmla="*/ 286340 h 5120855"/>
              <a:gd name="connsiteX3" fmla="*/ 877054 w 1155144"/>
              <a:gd name="connsiteY3" fmla="*/ 345118 h 5120855"/>
              <a:gd name="connsiteX4" fmla="*/ 915693 w 1155144"/>
              <a:gd name="connsiteY4" fmla="*/ 423489 h 5120855"/>
              <a:gd name="connsiteX5" fmla="*/ 947721 w 1155144"/>
              <a:gd name="connsiteY5" fmla="*/ 564474 h 5120855"/>
              <a:gd name="connsiteX6" fmla="*/ 947721 w 1155144"/>
              <a:gd name="connsiteY6" fmla="*/ 564474 h 5120855"/>
              <a:gd name="connsiteX7" fmla="*/ 947721 w 1155144"/>
              <a:gd name="connsiteY7" fmla="*/ 564474 h 5120855"/>
              <a:gd name="connsiteX8" fmla="*/ 1019472 w 1155144"/>
              <a:gd name="connsiteY8" fmla="*/ 630509 h 5120855"/>
              <a:gd name="connsiteX9" fmla="*/ 1019472 w 1155144"/>
              <a:gd name="connsiteY9" fmla="*/ 696543 h 5120855"/>
              <a:gd name="connsiteX10" fmla="*/ 1019472 w 1155144"/>
              <a:gd name="connsiteY10" fmla="*/ 630509 h 5120855"/>
              <a:gd name="connsiteX11" fmla="*/ 1092838 w 1155144"/>
              <a:gd name="connsiteY11" fmla="*/ 816063 h 5120855"/>
              <a:gd name="connsiteX12" fmla="*/ 1110119 w 1155144"/>
              <a:gd name="connsiteY12" fmla="*/ 859792 h 5120855"/>
              <a:gd name="connsiteX13" fmla="*/ 1129414 w 1155144"/>
              <a:gd name="connsiteY13" fmla="*/ 915580 h 5120855"/>
              <a:gd name="connsiteX14" fmla="*/ 1151360 w 1155144"/>
              <a:gd name="connsiteY14" fmla="*/ 958506 h 5120855"/>
              <a:gd name="connsiteX15" fmla="*/ 1139625 w 1155144"/>
              <a:gd name="connsiteY15" fmla="*/ 964937 h 5120855"/>
              <a:gd name="connsiteX16" fmla="*/ 1154255 w 1155144"/>
              <a:gd name="connsiteY16" fmla="*/ 1019762 h 5120855"/>
              <a:gd name="connsiteX17" fmla="*/ 1146940 w 1155144"/>
              <a:gd name="connsiteY17" fmla="*/ 1126756 h 5120855"/>
              <a:gd name="connsiteX18" fmla="*/ 1139625 w 1155144"/>
              <a:gd name="connsiteY18" fmla="*/ 1156017 h 5120855"/>
              <a:gd name="connsiteX19" fmla="*/ 1117679 w 1155144"/>
              <a:gd name="connsiteY19" fmla="*/ 1170647 h 5120855"/>
              <a:gd name="connsiteX20" fmla="*/ 1103049 w 1155144"/>
              <a:gd name="connsiteY20" fmla="*/ 1185278 h 5120855"/>
              <a:gd name="connsiteX21" fmla="*/ 1059158 w 1155144"/>
              <a:gd name="connsiteY21" fmla="*/ 1214538 h 5120855"/>
              <a:gd name="connsiteX22" fmla="*/ 1015266 w 1155144"/>
              <a:gd name="connsiteY22" fmla="*/ 1243799 h 5120855"/>
              <a:gd name="connsiteX23" fmla="*/ 1000636 w 1155144"/>
              <a:gd name="connsiteY23" fmla="*/ 1258430 h 5120855"/>
              <a:gd name="connsiteX24" fmla="*/ 978690 w 1155144"/>
              <a:gd name="connsiteY24" fmla="*/ 1273060 h 5120855"/>
              <a:gd name="connsiteX25" fmla="*/ 949430 w 1155144"/>
              <a:gd name="connsiteY25" fmla="*/ 1309636 h 5120855"/>
              <a:gd name="connsiteX26" fmla="*/ 942114 w 1155144"/>
              <a:gd name="connsiteY26" fmla="*/ 1551038 h 5120855"/>
              <a:gd name="connsiteX27" fmla="*/ 927484 w 1155144"/>
              <a:gd name="connsiteY27" fmla="*/ 1572983 h 5120855"/>
              <a:gd name="connsiteX28" fmla="*/ 912854 w 1155144"/>
              <a:gd name="connsiteY28" fmla="*/ 1624190 h 5120855"/>
              <a:gd name="connsiteX29" fmla="*/ 898223 w 1155144"/>
              <a:gd name="connsiteY29" fmla="*/ 1719287 h 5120855"/>
              <a:gd name="connsiteX30" fmla="*/ 883593 w 1155144"/>
              <a:gd name="connsiteY30" fmla="*/ 1785124 h 5120855"/>
              <a:gd name="connsiteX31" fmla="*/ 876278 w 1155144"/>
              <a:gd name="connsiteY31" fmla="*/ 2070417 h 5120855"/>
              <a:gd name="connsiteX32" fmla="*/ 861647 w 1155144"/>
              <a:gd name="connsiteY32" fmla="*/ 2085047 h 5120855"/>
              <a:gd name="connsiteX33" fmla="*/ 788495 w 1155144"/>
              <a:gd name="connsiteY33" fmla="*/ 2092362 h 5120855"/>
              <a:gd name="connsiteX34" fmla="*/ 766550 w 1155144"/>
              <a:gd name="connsiteY34" fmla="*/ 2099678 h 5120855"/>
              <a:gd name="connsiteX35" fmla="*/ 729974 w 1155144"/>
              <a:gd name="connsiteY35" fmla="*/ 2136254 h 5120855"/>
              <a:gd name="connsiteX36" fmla="*/ 686082 w 1155144"/>
              <a:gd name="connsiteY36" fmla="*/ 2150884 h 5120855"/>
              <a:gd name="connsiteX37" fmla="*/ 593880 w 1155144"/>
              <a:gd name="connsiteY37" fmla="*/ 2216314 h 5120855"/>
              <a:gd name="connsiteX38" fmla="*/ 576354 w 1155144"/>
              <a:gd name="connsiteY38" fmla="*/ 2231351 h 5120855"/>
              <a:gd name="connsiteX39" fmla="*/ 459311 w 1155144"/>
              <a:gd name="connsiteY39" fmla="*/ 2245982 h 5120855"/>
              <a:gd name="connsiteX40" fmla="*/ 422735 w 1155144"/>
              <a:gd name="connsiteY40" fmla="*/ 2289873 h 5120855"/>
              <a:gd name="connsiteX41" fmla="*/ 371529 w 1155144"/>
              <a:gd name="connsiteY41" fmla="*/ 2341079 h 5120855"/>
              <a:gd name="connsiteX42" fmla="*/ 356898 w 1155144"/>
              <a:gd name="connsiteY42" fmla="*/ 2355710 h 5120855"/>
              <a:gd name="connsiteX43" fmla="*/ 313007 w 1155144"/>
              <a:gd name="connsiteY43" fmla="*/ 2406916 h 5120855"/>
              <a:gd name="connsiteX44" fmla="*/ 314333 w 1155144"/>
              <a:gd name="connsiteY44" fmla="*/ 2421546 h 5120855"/>
              <a:gd name="connsiteX45" fmla="*/ 284631 w 1155144"/>
              <a:gd name="connsiteY45" fmla="*/ 2448516 h 5120855"/>
              <a:gd name="connsiteX46" fmla="*/ 247170 w 1155144"/>
              <a:gd name="connsiteY46" fmla="*/ 2509329 h 5120855"/>
              <a:gd name="connsiteX47" fmla="*/ 239855 w 1155144"/>
              <a:gd name="connsiteY47" fmla="*/ 2531274 h 5120855"/>
              <a:gd name="connsiteX48" fmla="*/ 217910 w 1155144"/>
              <a:gd name="connsiteY48" fmla="*/ 2545905 h 5120855"/>
              <a:gd name="connsiteX49" fmla="*/ 188649 w 1155144"/>
              <a:gd name="connsiteY49" fmla="*/ 2575166 h 5120855"/>
              <a:gd name="connsiteX50" fmla="*/ 174018 w 1155144"/>
              <a:gd name="connsiteY50" fmla="*/ 2589796 h 5120855"/>
              <a:gd name="connsiteX51" fmla="*/ 144758 w 1155144"/>
              <a:gd name="connsiteY51" fmla="*/ 2633687 h 5120855"/>
              <a:gd name="connsiteX52" fmla="*/ 137442 w 1155144"/>
              <a:gd name="connsiteY52" fmla="*/ 2692209 h 5120855"/>
              <a:gd name="connsiteX53" fmla="*/ 130127 w 1155144"/>
              <a:gd name="connsiteY53" fmla="*/ 2853143 h 5120855"/>
              <a:gd name="connsiteX54" fmla="*/ 115497 w 1155144"/>
              <a:gd name="connsiteY54" fmla="*/ 2897034 h 5120855"/>
              <a:gd name="connsiteX55" fmla="*/ 100866 w 1155144"/>
              <a:gd name="connsiteY55" fmla="*/ 2911665 h 5120855"/>
              <a:gd name="connsiteX56" fmla="*/ 49660 w 1155144"/>
              <a:gd name="connsiteY56" fmla="*/ 2940926 h 5120855"/>
              <a:gd name="connsiteX57" fmla="*/ 42787 w 1155144"/>
              <a:gd name="connsiteY57" fmla="*/ 2960580 h 5120855"/>
              <a:gd name="connsiteX58" fmla="*/ 20398 w 1155144"/>
              <a:gd name="connsiteY58" fmla="*/ 2972477 h 5120855"/>
              <a:gd name="connsiteX59" fmla="*/ 50544 w 1155144"/>
              <a:gd name="connsiteY59" fmla="*/ 3269225 h 5120855"/>
              <a:gd name="connsiteX60" fmla="*/ 65175 w 1155144"/>
              <a:gd name="connsiteY60" fmla="*/ 3288438 h 5120855"/>
              <a:gd name="connsiteX61" fmla="*/ 89410 w 1155144"/>
              <a:gd name="connsiteY61" fmla="*/ 3321316 h 5120855"/>
              <a:gd name="connsiteX62" fmla="*/ 99018 w 1155144"/>
              <a:gd name="connsiteY62" fmla="*/ 3358335 h 5120855"/>
              <a:gd name="connsiteX63" fmla="*/ 115939 w 1155144"/>
              <a:gd name="connsiteY63" fmla="*/ 3408657 h 5120855"/>
              <a:gd name="connsiteX64" fmla="*/ 134547 w 1155144"/>
              <a:gd name="connsiteY64" fmla="*/ 3445116 h 5120855"/>
              <a:gd name="connsiteX65" fmla="*/ 157458 w 1155144"/>
              <a:gd name="connsiteY65" fmla="*/ 3509022 h 5120855"/>
              <a:gd name="connsiteX66" fmla="*/ 193068 w 1155144"/>
              <a:gd name="connsiteY66" fmla="*/ 3573894 h 5120855"/>
              <a:gd name="connsiteX67" fmla="*/ 235994 w 1155144"/>
              <a:gd name="connsiteY67" fmla="*/ 3685552 h 5120855"/>
              <a:gd name="connsiteX68" fmla="*/ 232540 w 1155144"/>
              <a:gd name="connsiteY68" fmla="*/ 3730967 h 5120855"/>
              <a:gd name="connsiteX69" fmla="*/ 271605 w 1155144"/>
              <a:gd name="connsiteY69" fmla="*/ 3767950 h 5120855"/>
              <a:gd name="connsiteX70" fmla="*/ 310670 w 1155144"/>
              <a:gd name="connsiteY70" fmla="*/ 3841102 h 5120855"/>
              <a:gd name="connsiteX71" fmla="*/ 298936 w 1155144"/>
              <a:gd name="connsiteY71" fmla="*/ 3831856 h 5120855"/>
              <a:gd name="connsiteX72" fmla="*/ 259870 w 1155144"/>
              <a:gd name="connsiteY72" fmla="*/ 3794315 h 5120855"/>
              <a:gd name="connsiteX73" fmla="*/ 241379 w 1155144"/>
              <a:gd name="connsiteY73" fmla="*/ 3702113 h 5120855"/>
              <a:gd name="connsiteX74" fmla="*/ 233505 w 1155144"/>
              <a:gd name="connsiteY74" fmla="*/ 3696322 h 5120855"/>
              <a:gd name="connsiteX75" fmla="*/ 322812 w 1155144"/>
              <a:gd name="connsiteY75" fmla="*/ 3906532 h 5120855"/>
              <a:gd name="connsiteX76" fmla="*/ 296446 w 1155144"/>
              <a:gd name="connsiteY76" fmla="*/ 3834752 h 5120855"/>
              <a:gd name="connsiteX77" fmla="*/ 338407 w 1155144"/>
              <a:gd name="connsiteY77" fmla="*/ 3896728 h 5120855"/>
              <a:gd name="connsiteX78" fmla="*/ 342269 w 1155144"/>
              <a:gd name="connsiteY78" fmla="*/ 3904043 h 5120855"/>
              <a:gd name="connsiteX79" fmla="*/ 318391 w 1155144"/>
              <a:gd name="connsiteY79" fmla="*/ 3887889 h 5120855"/>
              <a:gd name="connsiteX80" fmla="*/ 342826 w 1155144"/>
              <a:gd name="connsiteY80" fmla="*/ 3933303 h 5120855"/>
              <a:gd name="connsiteX81" fmla="*/ 356899 w 1155144"/>
              <a:gd name="connsiteY81" fmla="*/ 3994314 h 5120855"/>
              <a:gd name="connsiteX82" fmla="*/ 334953 w 1155144"/>
              <a:gd name="connsiteY82" fmla="*/ 4082097 h 5120855"/>
              <a:gd name="connsiteX83" fmla="*/ 313007 w 1155144"/>
              <a:gd name="connsiteY83" fmla="*/ 4089412 h 5120855"/>
              <a:gd name="connsiteX84" fmla="*/ 298377 w 1155144"/>
              <a:gd name="connsiteY84" fmla="*/ 4206455 h 5120855"/>
              <a:gd name="connsiteX85" fmla="*/ 291062 w 1155144"/>
              <a:gd name="connsiteY85" fmla="*/ 4235716 h 5120855"/>
              <a:gd name="connsiteX86" fmla="*/ 261801 w 1155144"/>
              <a:gd name="connsiteY86" fmla="*/ 4264977 h 5120855"/>
              <a:gd name="connsiteX87" fmla="*/ 254486 w 1155144"/>
              <a:gd name="connsiteY87" fmla="*/ 4286922 h 5120855"/>
              <a:gd name="connsiteX88" fmla="*/ 254486 w 1155144"/>
              <a:gd name="connsiteY88" fmla="*/ 4550270 h 5120855"/>
              <a:gd name="connsiteX89" fmla="*/ 276431 w 1155144"/>
              <a:gd name="connsiteY89" fmla="*/ 4564900 h 5120855"/>
              <a:gd name="connsiteX90" fmla="*/ 291062 w 1155144"/>
              <a:gd name="connsiteY90" fmla="*/ 4579530 h 5120855"/>
              <a:gd name="connsiteX91" fmla="*/ 336477 w 1155144"/>
              <a:gd name="connsiteY91" fmla="*/ 4627282 h 5120855"/>
              <a:gd name="connsiteX92" fmla="*/ 336680 w 1155144"/>
              <a:gd name="connsiteY92" fmla="*/ 4628654 h 5120855"/>
              <a:gd name="connsiteX93" fmla="*/ 365738 w 1155144"/>
              <a:gd name="connsiteY93" fmla="*/ 4675593 h 5120855"/>
              <a:gd name="connsiteX94" fmla="*/ 368633 w 1155144"/>
              <a:gd name="connsiteY94" fmla="*/ 4770691 h 5120855"/>
              <a:gd name="connsiteX95" fmla="*/ 364214 w 1155144"/>
              <a:gd name="connsiteY95" fmla="*/ 4813617 h 5120855"/>
              <a:gd name="connsiteX96" fmla="*/ 378844 w 1155144"/>
              <a:gd name="connsiteY96" fmla="*/ 4894084 h 5120855"/>
              <a:gd name="connsiteX97" fmla="*/ 393474 w 1155144"/>
              <a:gd name="connsiteY97" fmla="*/ 4916030 h 5120855"/>
              <a:gd name="connsiteX98" fmla="*/ 400790 w 1155144"/>
              <a:gd name="connsiteY98" fmla="*/ 4945290 h 5120855"/>
              <a:gd name="connsiteX99" fmla="*/ 430050 w 1155144"/>
              <a:gd name="connsiteY99" fmla="*/ 5018442 h 5120855"/>
              <a:gd name="connsiteX100" fmla="*/ 459311 w 1155144"/>
              <a:gd name="connsiteY100" fmla="*/ 5062334 h 5120855"/>
              <a:gd name="connsiteX101" fmla="*/ 466626 w 1155144"/>
              <a:gd name="connsiteY101" fmla="*/ 5098910 h 5120855"/>
              <a:gd name="connsiteX102" fmla="*/ 488572 w 1155144"/>
              <a:gd name="connsiteY102" fmla="*/ 5106225 h 5120855"/>
              <a:gd name="connsiteX103" fmla="*/ 510518 w 1155144"/>
              <a:gd name="connsiteY103" fmla="*/ 5120855 h 51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155144" h="5120855">
                <a:moveTo>
                  <a:pt x="812879" y="8368"/>
                </a:moveTo>
                <a:cubicBezTo>
                  <a:pt x="813889" y="8368"/>
                  <a:pt x="799807" y="0"/>
                  <a:pt x="807965" y="46329"/>
                </a:cubicBezTo>
                <a:cubicBezTo>
                  <a:pt x="816123" y="92658"/>
                  <a:pt x="842326" y="223480"/>
                  <a:pt x="861829" y="286340"/>
                </a:cubicBezTo>
                <a:cubicBezTo>
                  <a:pt x="861080" y="294014"/>
                  <a:pt x="883666" y="341151"/>
                  <a:pt x="877054" y="345118"/>
                </a:cubicBezTo>
                <a:cubicBezTo>
                  <a:pt x="871140" y="348666"/>
                  <a:pt x="920570" y="418612"/>
                  <a:pt x="915693" y="423489"/>
                </a:cubicBezTo>
                <a:cubicBezTo>
                  <a:pt x="913255" y="430804"/>
                  <a:pt x="953173" y="559021"/>
                  <a:pt x="947721" y="564474"/>
                </a:cubicBezTo>
                <a:lnTo>
                  <a:pt x="947721" y="564474"/>
                </a:lnTo>
                <a:lnTo>
                  <a:pt x="947721" y="564474"/>
                </a:lnTo>
                <a:cubicBezTo>
                  <a:pt x="942229" y="571339"/>
                  <a:pt x="1007514" y="608498"/>
                  <a:pt x="1019472" y="630509"/>
                </a:cubicBezTo>
                <a:cubicBezTo>
                  <a:pt x="1031431" y="652521"/>
                  <a:pt x="1026787" y="691666"/>
                  <a:pt x="1019472" y="696543"/>
                </a:cubicBezTo>
                <a:cubicBezTo>
                  <a:pt x="1014595" y="703858"/>
                  <a:pt x="1007244" y="610589"/>
                  <a:pt x="1019472" y="630509"/>
                </a:cubicBezTo>
                <a:cubicBezTo>
                  <a:pt x="1031700" y="650429"/>
                  <a:pt x="1077730" y="777849"/>
                  <a:pt x="1092838" y="816063"/>
                </a:cubicBezTo>
                <a:cubicBezTo>
                  <a:pt x="1107946" y="854277"/>
                  <a:pt x="1105242" y="854915"/>
                  <a:pt x="1110119" y="859792"/>
                </a:cubicBezTo>
                <a:cubicBezTo>
                  <a:pt x="1133750" y="931234"/>
                  <a:pt x="1122541" y="899128"/>
                  <a:pt x="1129414" y="915580"/>
                </a:cubicBezTo>
                <a:cubicBezTo>
                  <a:pt x="1136287" y="932032"/>
                  <a:pt x="1122783" y="929931"/>
                  <a:pt x="1151360" y="958506"/>
                </a:cubicBezTo>
                <a:cubicBezTo>
                  <a:pt x="1153798" y="970698"/>
                  <a:pt x="1139142" y="954728"/>
                  <a:pt x="1139625" y="964937"/>
                </a:cubicBezTo>
                <a:cubicBezTo>
                  <a:pt x="1140108" y="975146"/>
                  <a:pt x="1153036" y="982744"/>
                  <a:pt x="1154255" y="1019762"/>
                </a:cubicBezTo>
                <a:cubicBezTo>
                  <a:pt x="1155144" y="1046745"/>
                  <a:pt x="1149378" y="1104047"/>
                  <a:pt x="1146940" y="1126756"/>
                </a:cubicBezTo>
                <a:cubicBezTo>
                  <a:pt x="1144502" y="1149465"/>
                  <a:pt x="1145202" y="1147652"/>
                  <a:pt x="1139625" y="1156017"/>
                </a:cubicBezTo>
                <a:cubicBezTo>
                  <a:pt x="1134748" y="1163332"/>
                  <a:pt x="1124544" y="1165155"/>
                  <a:pt x="1117679" y="1170647"/>
                </a:cubicBezTo>
                <a:cubicBezTo>
                  <a:pt x="1112293" y="1174955"/>
                  <a:pt x="1108566" y="1181140"/>
                  <a:pt x="1103049" y="1185278"/>
                </a:cubicBezTo>
                <a:cubicBezTo>
                  <a:pt x="1088982" y="1195828"/>
                  <a:pt x="1071591" y="1202105"/>
                  <a:pt x="1059158" y="1214538"/>
                </a:cubicBezTo>
                <a:cubicBezTo>
                  <a:pt x="1036816" y="1236880"/>
                  <a:pt x="1050696" y="1226085"/>
                  <a:pt x="1015266" y="1243799"/>
                </a:cubicBezTo>
                <a:cubicBezTo>
                  <a:pt x="1010389" y="1248676"/>
                  <a:pt x="1006022" y="1254122"/>
                  <a:pt x="1000636" y="1258430"/>
                </a:cubicBezTo>
                <a:cubicBezTo>
                  <a:pt x="993771" y="1263922"/>
                  <a:pt x="984182" y="1266195"/>
                  <a:pt x="978690" y="1273060"/>
                </a:cubicBezTo>
                <a:cubicBezTo>
                  <a:pt x="938307" y="1323538"/>
                  <a:pt x="1012323" y="1267707"/>
                  <a:pt x="949430" y="1309636"/>
                </a:cubicBezTo>
                <a:cubicBezTo>
                  <a:pt x="946991" y="1390103"/>
                  <a:pt x="948800" y="1470812"/>
                  <a:pt x="942114" y="1551038"/>
                </a:cubicBezTo>
                <a:cubicBezTo>
                  <a:pt x="941384" y="1559799"/>
                  <a:pt x="931416" y="1565120"/>
                  <a:pt x="927484" y="1572983"/>
                </a:cubicBezTo>
                <a:cubicBezTo>
                  <a:pt x="922596" y="1582758"/>
                  <a:pt x="914729" y="1615753"/>
                  <a:pt x="912854" y="1624190"/>
                </a:cubicBezTo>
                <a:cubicBezTo>
                  <a:pt x="900272" y="1680807"/>
                  <a:pt x="909310" y="1647220"/>
                  <a:pt x="898223" y="1719287"/>
                </a:cubicBezTo>
                <a:cubicBezTo>
                  <a:pt x="894508" y="1743433"/>
                  <a:pt x="889418" y="1761824"/>
                  <a:pt x="883593" y="1785124"/>
                </a:cubicBezTo>
                <a:cubicBezTo>
                  <a:pt x="881155" y="1880222"/>
                  <a:pt x="883220" y="1975542"/>
                  <a:pt x="876278" y="2070417"/>
                </a:cubicBezTo>
                <a:cubicBezTo>
                  <a:pt x="875775" y="2077295"/>
                  <a:pt x="868338" y="2083374"/>
                  <a:pt x="861647" y="2085047"/>
                </a:cubicBezTo>
                <a:cubicBezTo>
                  <a:pt x="837873" y="2090990"/>
                  <a:pt x="812879" y="2089924"/>
                  <a:pt x="788495" y="2092362"/>
                </a:cubicBezTo>
                <a:cubicBezTo>
                  <a:pt x="781180" y="2094801"/>
                  <a:pt x="772719" y="2095051"/>
                  <a:pt x="766550" y="2099678"/>
                </a:cubicBezTo>
                <a:cubicBezTo>
                  <a:pt x="752756" y="2110023"/>
                  <a:pt x="746331" y="2130802"/>
                  <a:pt x="729974" y="2136254"/>
                </a:cubicBezTo>
                <a:cubicBezTo>
                  <a:pt x="715343" y="2141131"/>
                  <a:pt x="708764" y="2137541"/>
                  <a:pt x="686082" y="2150884"/>
                </a:cubicBezTo>
                <a:cubicBezTo>
                  <a:pt x="663400" y="2164227"/>
                  <a:pt x="675630" y="2180002"/>
                  <a:pt x="593880" y="2216314"/>
                </a:cubicBezTo>
                <a:cubicBezTo>
                  <a:pt x="589162" y="2230468"/>
                  <a:pt x="598782" y="2226406"/>
                  <a:pt x="576354" y="2231351"/>
                </a:cubicBezTo>
                <a:cubicBezTo>
                  <a:pt x="553926" y="2236296"/>
                  <a:pt x="498325" y="2241105"/>
                  <a:pt x="459311" y="2245982"/>
                </a:cubicBezTo>
                <a:cubicBezTo>
                  <a:pt x="419377" y="2325851"/>
                  <a:pt x="470986" y="2234729"/>
                  <a:pt x="422735" y="2289873"/>
                </a:cubicBezTo>
                <a:cubicBezTo>
                  <a:pt x="374401" y="2345112"/>
                  <a:pt x="416643" y="2326041"/>
                  <a:pt x="371529" y="2341079"/>
                </a:cubicBezTo>
                <a:cubicBezTo>
                  <a:pt x="366652" y="2345956"/>
                  <a:pt x="361207" y="2350324"/>
                  <a:pt x="356898" y="2355710"/>
                </a:cubicBezTo>
                <a:cubicBezTo>
                  <a:pt x="344985" y="2370601"/>
                  <a:pt x="320101" y="2395943"/>
                  <a:pt x="313007" y="2406916"/>
                </a:cubicBezTo>
                <a:cubicBezTo>
                  <a:pt x="305913" y="2417889"/>
                  <a:pt x="319062" y="2414613"/>
                  <a:pt x="314333" y="2421546"/>
                </a:cubicBezTo>
                <a:cubicBezTo>
                  <a:pt x="309604" y="2428479"/>
                  <a:pt x="295825" y="2433886"/>
                  <a:pt x="284631" y="2448516"/>
                </a:cubicBezTo>
                <a:cubicBezTo>
                  <a:pt x="273437" y="2463147"/>
                  <a:pt x="254633" y="2495536"/>
                  <a:pt x="247170" y="2509329"/>
                </a:cubicBezTo>
                <a:cubicBezTo>
                  <a:pt x="239707" y="2523122"/>
                  <a:pt x="244672" y="2525253"/>
                  <a:pt x="239855" y="2531274"/>
                </a:cubicBezTo>
                <a:cubicBezTo>
                  <a:pt x="234363" y="2538139"/>
                  <a:pt x="224585" y="2540183"/>
                  <a:pt x="217910" y="2545905"/>
                </a:cubicBezTo>
                <a:cubicBezTo>
                  <a:pt x="207437" y="2554882"/>
                  <a:pt x="198403" y="2565412"/>
                  <a:pt x="188649" y="2575166"/>
                </a:cubicBezTo>
                <a:cubicBezTo>
                  <a:pt x="183772" y="2580043"/>
                  <a:pt x="177844" y="2584057"/>
                  <a:pt x="174018" y="2589796"/>
                </a:cubicBezTo>
                <a:lnTo>
                  <a:pt x="144758" y="2633687"/>
                </a:lnTo>
                <a:cubicBezTo>
                  <a:pt x="142319" y="2653194"/>
                  <a:pt x="138750" y="2672593"/>
                  <a:pt x="137442" y="2692209"/>
                </a:cubicBezTo>
                <a:cubicBezTo>
                  <a:pt x="133870" y="2745790"/>
                  <a:pt x="135848" y="2799749"/>
                  <a:pt x="130127" y="2853143"/>
                </a:cubicBezTo>
                <a:cubicBezTo>
                  <a:pt x="128484" y="2868477"/>
                  <a:pt x="126402" y="2886129"/>
                  <a:pt x="115497" y="2897034"/>
                </a:cubicBezTo>
                <a:cubicBezTo>
                  <a:pt x="110620" y="2901911"/>
                  <a:pt x="106252" y="2907356"/>
                  <a:pt x="100866" y="2911665"/>
                </a:cubicBezTo>
                <a:cubicBezTo>
                  <a:pt x="78592" y="2929485"/>
                  <a:pt x="59340" y="2932773"/>
                  <a:pt x="49660" y="2940926"/>
                </a:cubicBezTo>
                <a:cubicBezTo>
                  <a:pt x="39980" y="2949079"/>
                  <a:pt x="50102" y="2955703"/>
                  <a:pt x="42787" y="2960580"/>
                </a:cubicBezTo>
                <a:cubicBezTo>
                  <a:pt x="40349" y="2967895"/>
                  <a:pt x="58352" y="2912464"/>
                  <a:pt x="20398" y="2972477"/>
                </a:cubicBezTo>
                <a:cubicBezTo>
                  <a:pt x="0" y="3004731"/>
                  <a:pt x="43081" y="3216565"/>
                  <a:pt x="50544" y="3269225"/>
                </a:cubicBezTo>
                <a:cubicBezTo>
                  <a:pt x="58007" y="3321885"/>
                  <a:pt x="60298" y="3278684"/>
                  <a:pt x="65175" y="3288438"/>
                </a:cubicBezTo>
                <a:cubicBezTo>
                  <a:pt x="74928" y="3286000"/>
                  <a:pt x="83770" y="3309667"/>
                  <a:pt x="89410" y="3321316"/>
                </a:cubicBezTo>
                <a:cubicBezTo>
                  <a:pt x="95050" y="3332965"/>
                  <a:pt x="94597" y="3343778"/>
                  <a:pt x="99018" y="3358335"/>
                </a:cubicBezTo>
                <a:cubicBezTo>
                  <a:pt x="103439" y="3372892"/>
                  <a:pt x="110018" y="3394194"/>
                  <a:pt x="115939" y="3408657"/>
                </a:cubicBezTo>
                <a:cubicBezTo>
                  <a:pt x="121860" y="3423120"/>
                  <a:pt x="127627" y="3428389"/>
                  <a:pt x="134547" y="3445116"/>
                </a:cubicBezTo>
                <a:cubicBezTo>
                  <a:pt x="141467" y="3461844"/>
                  <a:pt x="147705" y="3487559"/>
                  <a:pt x="157458" y="3509022"/>
                </a:cubicBezTo>
                <a:cubicBezTo>
                  <a:pt x="167211" y="3530485"/>
                  <a:pt x="179979" y="3544472"/>
                  <a:pt x="193068" y="3573894"/>
                </a:cubicBezTo>
                <a:cubicBezTo>
                  <a:pt x="206157" y="3603316"/>
                  <a:pt x="229415" y="3659373"/>
                  <a:pt x="235994" y="3685552"/>
                </a:cubicBezTo>
                <a:cubicBezTo>
                  <a:pt x="242573" y="3711731"/>
                  <a:pt x="225225" y="3728529"/>
                  <a:pt x="232540" y="3730967"/>
                </a:cubicBezTo>
                <a:cubicBezTo>
                  <a:pt x="234978" y="3760228"/>
                  <a:pt x="258583" y="3749594"/>
                  <a:pt x="271605" y="3767950"/>
                </a:cubicBezTo>
                <a:cubicBezTo>
                  <a:pt x="284627" y="3786306"/>
                  <a:pt x="306115" y="3830451"/>
                  <a:pt x="310670" y="3841102"/>
                </a:cubicBezTo>
                <a:cubicBezTo>
                  <a:pt x="315225" y="3851753"/>
                  <a:pt x="296497" y="3839171"/>
                  <a:pt x="298936" y="3831856"/>
                </a:cubicBezTo>
                <a:cubicBezTo>
                  <a:pt x="296497" y="3817226"/>
                  <a:pt x="269463" y="3815939"/>
                  <a:pt x="259870" y="3794315"/>
                </a:cubicBezTo>
                <a:cubicBezTo>
                  <a:pt x="250277" y="3772691"/>
                  <a:pt x="245773" y="3718445"/>
                  <a:pt x="241379" y="3702113"/>
                </a:cubicBezTo>
                <a:cubicBezTo>
                  <a:pt x="236985" y="3685781"/>
                  <a:pt x="221313" y="3710952"/>
                  <a:pt x="233505" y="3696322"/>
                </a:cubicBezTo>
                <a:cubicBezTo>
                  <a:pt x="243208" y="3688499"/>
                  <a:pt x="312322" y="3883460"/>
                  <a:pt x="322812" y="3906532"/>
                </a:cubicBezTo>
                <a:cubicBezTo>
                  <a:pt x="333302" y="3929604"/>
                  <a:pt x="293847" y="3836386"/>
                  <a:pt x="296446" y="3834752"/>
                </a:cubicBezTo>
                <a:cubicBezTo>
                  <a:pt x="299045" y="3833118"/>
                  <a:pt x="316367" y="3882034"/>
                  <a:pt x="338407" y="3896728"/>
                </a:cubicBezTo>
                <a:cubicBezTo>
                  <a:pt x="333530" y="3918673"/>
                  <a:pt x="345605" y="3905516"/>
                  <a:pt x="342269" y="3904043"/>
                </a:cubicBezTo>
                <a:cubicBezTo>
                  <a:pt x="338933" y="3902570"/>
                  <a:pt x="318298" y="3883012"/>
                  <a:pt x="318391" y="3887889"/>
                </a:cubicBezTo>
                <a:cubicBezTo>
                  <a:pt x="318484" y="3892766"/>
                  <a:pt x="336408" y="3915565"/>
                  <a:pt x="342826" y="3933303"/>
                </a:cubicBezTo>
                <a:cubicBezTo>
                  <a:pt x="349244" y="3951041"/>
                  <a:pt x="400634" y="3976819"/>
                  <a:pt x="356899" y="3994314"/>
                </a:cubicBezTo>
                <a:cubicBezTo>
                  <a:pt x="351883" y="4084595"/>
                  <a:pt x="342268" y="4066247"/>
                  <a:pt x="334953" y="4082097"/>
                </a:cubicBezTo>
                <a:cubicBezTo>
                  <a:pt x="327638" y="4097947"/>
                  <a:pt x="320322" y="4086974"/>
                  <a:pt x="313007" y="4089412"/>
                </a:cubicBezTo>
                <a:cubicBezTo>
                  <a:pt x="295780" y="4158321"/>
                  <a:pt x="314677" y="4076053"/>
                  <a:pt x="298377" y="4206455"/>
                </a:cubicBezTo>
                <a:cubicBezTo>
                  <a:pt x="297130" y="4216431"/>
                  <a:pt x="296390" y="4227190"/>
                  <a:pt x="291062" y="4235716"/>
                </a:cubicBezTo>
                <a:cubicBezTo>
                  <a:pt x="283751" y="4247413"/>
                  <a:pt x="261801" y="4264977"/>
                  <a:pt x="261801" y="4264977"/>
                </a:cubicBezTo>
                <a:cubicBezTo>
                  <a:pt x="259363" y="4272292"/>
                  <a:pt x="256356" y="4279442"/>
                  <a:pt x="254486" y="4286922"/>
                </a:cubicBezTo>
                <a:cubicBezTo>
                  <a:pt x="232884" y="4373324"/>
                  <a:pt x="243434" y="4459095"/>
                  <a:pt x="254486" y="4550270"/>
                </a:cubicBezTo>
                <a:cubicBezTo>
                  <a:pt x="255544" y="4558998"/>
                  <a:pt x="269566" y="4559408"/>
                  <a:pt x="276431" y="4564900"/>
                </a:cubicBezTo>
                <a:cubicBezTo>
                  <a:pt x="281817" y="4569208"/>
                  <a:pt x="286185" y="4574653"/>
                  <a:pt x="291062" y="4579530"/>
                </a:cubicBezTo>
                <a:cubicBezTo>
                  <a:pt x="293500" y="4603914"/>
                  <a:pt x="328874" y="4619095"/>
                  <a:pt x="336477" y="4627282"/>
                </a:cubicBezTo>
                <a:cubicBezTo>
                  <a:pt x="344080" y="4635469"/>
                  <a:pt x="325453" y="4624836"/>
                  <a:pt x="336680" y="4628654"/>
                </a:cubicBezTo>
                <a:cubicBezTo>
                  <a:pt x="347907" y="4632472"/>
                  <a:pt x="360413" y="4651920"/>
                  <a:pt x="365738" y="4675593"/>
                </a:cubicBezTo>
                <a:cubicBezTo>
                  <a:pt x="371063" y="4699266"/>
                  <a:pt x="368887" y="4747687"/>
                  <a:pt x="368633" y="4770691"/>
                </a:cubicBezTo>
                <a:cubicBezTo>
                  <a:pt x="368379" y="4793695"/>
                  <a:pt x="359337" y="4801425"/>
                  <a:pt x="364214" y="4813617"/>
                </a:cubicBezTo>
                <a:cubicBezTo>
                  <a:pt x="365036" y="4818547"/>
                  <a:pt x="375777" y="4885905"/>
                  <a:pt x="378844" y="4894084"/>
                </a:cubicBezTo>
                <a:cubicBezTo>
                  <a:pt x="381931" y="4902316"/>
                  <a:pt x="388597" y="4908715"/>
                  <a:pt x="393474" y="4916030"/>
                </a:cubicBezTo>
                <a:cubicBezTo>
                  <a:pt x="395913" y="4925783"/>
                  <a:pt x="397901" y="4935660"/>
                  <a:pt x="400790" y="4945290"/>
                </a:cubicBezTo>
                <a:cubicBezTo>
                  <a:pt x="409165" y="4973208"/>
                  <a:pt x="415384" y="4993998"/>
                  <a:pt x="430050" y="5018442"/>
                </a:cubicBezTo>
                <a:cubicBezTo>
                  <a:pt x="439097" y="5033520"/>
                  <a:pt x="459311" y="5062334"/>
                  <a:pt x="459311" y="5062334"/>
                </a:cubicBezTo>
                <a:cubicBezTo>
                  <a:pt x="461749" y="5074526"/>
                  <a:pt x="459729" y="5088565"/>
                  <a:pt x="466626" y="5098910"/>
                </a:cubicBezTo>
                <a:cubicBezTo>
                  <a:pt x="470903" y="5105326"/>
                  <a:pt x="481675" y="5102777"/>
                  <a:pt x="488572" y="5106225"/>
                </a:cubicBezTo>
                <a:cubicBezTo>
                  <a:pt x="496436" y="5110157"/>
                  <a:pt x="510518" y="5120855"/>
                  <a:pt x="510518" y="512085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335" tIns="45665" rIns="91335" bIns="45665" rtlCol="0" anchor="ctr"/>
          <a:lstStyle/>
          <a:p>
            <a:pPr algn="ctr"/>
            <a:endParaRPr lang="en-US" dirty="0">
              <a:solidFill>
                <a:srgbClr val="FFFFFF"/>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7139917" y="6825343"/>
            <a:ext cx="609600" cy="609600"/>
          </a:xfrm>
          <a:prstGeom prst="rect">
            <a:avLst/>
          </a:prstGeom>
        </p:spPr>
      </p:pic>
    </p:spTree>
  </p:cSld>
  <p:clrMapOvr>
    <a:masterClrMapping/>
  </p:clrMapOvr>
  <p:transition spd="slow" advClick="0"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pic>
        <p:nvPicPr>
          <p:cNvPr id="17415" name="Picture 1" descr="wekiva logo_v.png"/>
          <p:cNvPicPr>
            <a:picLocks noChangeAspect="1"/>
          </p:cNvPicPr>
          <p:nvPr/>
        </p:nvPicPr>
        <p:blipFill>
          <a:blip r:embed="rId7"/>
          <a:srcRect/>
          <a:stretch>
            <a:fillRect/>
          </a:stretch>
        </p:blipFill>
        <p:spPr bwMode="auto">
          <a:xfrm>
            <a:off x="699008" y="11930532"/>
            <a:ext cx="3505200" cy="880212"/>
          </a:xfrm>
          <a:prstGeom prst="rect">
            <a:avLst/>
          </a:prstGeom>
          <a:noFill/>
          <a:ln w="9525">
            <a:noFill/>
            <a:miter lim="800000"/>
            <a:headEnd/>
            <a:tailEnd/>
          </a:ln>
        </p:spPr>
      </p:pic>
      <p:sp>
        <p:nvSpPr>
          <p:cNvPr id="10" name="TextBox 4"/>
          <p:cNvSpPr txBox="1">
            <a:spLocks noChangeArrowheads="1"/>
          </p:cNvSpPr>
          <p:nvPr/>
        </p:nvSpPr>
        <p:spPr bwMode="auto">
          <a:xfrm>
            <a:off x="1223410" y="797004"/>
            <a:ext cx="6278125" cy="1015659"/>
          </a:xfrm>
          <a:prstGeom prst="rect">
            <a:avLst/>
          </a:prstGeom>
          <a:noFill/>
          <a:ln w="9525">
            <a:noFill/>
            <a:miter lim="800000"/>
            <a:headEnd/>
            <a:tailEnd/>
          </a:ln>
        </p:spPr>
        <p:txBody>
          <a:bodyPr wrap="none" lIns="91438" tIns="45718" rIns="91438" bIns="45718">
            <a:spAutoFit/>
          </a:bodyPr>
          <a:lstStyle/>
          <a:p>
            <a:pPr algn="l"/>
            <a:r>
              <a:rPr lang="en-US" sz="6000" b="1" dirty="0" smtClean="0">
                <a:solidFill>
                  <a:srgbClr val="003300"/>
                </a:solidFill>
                <a:latin typeface="Calibri" pitchFamily="34" charset="0"/>
                <a:cs typeface="Calibri" pitchFamily="34" charset="0"/>
              </a:rPr>
              <a:t>Project Description</a:t>
            </a:r>
            <a:endParaRPr lang="en-US" sz="6000" b="1" dirty="0">
              <a:solidFill>
                <a:srgbClr val="003300"/>
              </a:solidFill>
              <a:latin typeface="Calibri" pitchFamily="34" charset="0"/>
              <a:cs typeface="Calibri" pitchFamily="34" charset="0"/>
            </a:endParaRPr>
          </a:p>
        </p:txBody>
      </p:sp>
      <p:sp>
        <p:nvSpPr>
          <p:cNvPr id="11" name="Content Placeholder 2"/>
          <p:cNvSpPr>
            <a:spLocks noGrp="1"/>
          </p:cNvSpPr>
          <p:nvPr>
            <p:ph idx="1"/>
          </p:nvPr>
        </p:nvSpPr>
        <p:spPr>
          <a:xfrm>
            <a:off x="838200" y="2133599"/>
            <a:ext cx="19735800" cy="10361675"/>
          </a:xfrm>
        </p:spPr>
        <p:txBody>
          <a:bodyPr>
            <a:normAutofit lnSpcReduction="10000"/>
          </a:bodyPr>
          <a:lstStyle/>
          <a:p>
            <a:pPr algn="l">
              <a:spcAft>
                <a:spcPts val="1200"/>
              </a:spcAft>
              <a:buFont typeface="Arial" pitchFamily="34" charset="0"/>
              <a:buChar char="•"/>
            </a:pPr>
            <a:r>
              <a:rPr lang="en-US" b="1" dirty="0" smtClean="0">
                <a:solidFill>
                  <a:srgbClr val="003300"/>
                </a:solidFill>
              </a:rPr>
              <a:t> $1.6 Billion Completion of Central Florida’s Beltway </a:t>
            </a:r>
          </a:p>
          <a:p>
            <a:pPr algn="l">
              <a:spcAft>
                <a:spcPts val="1200"/>
              </a:spcAft>
            </a:pPr>
            <a:r>
              <a:rPr lang="en-US" b="1" dirty="0" smtClean="0">
                <a:solidFill>
                  <a:srgbClr val="003300"/>
                </a:solidFill>
              </a:rPr>
              <a:t> </a:t>
            </a:r>
          </a:p>
          <a:p>
            <a:pPr algn="l">
              <a:spcAft>
                <a:spcPts val="1200"/>
              </a:spcAft>
              <a:buFont typeface="Arial" pitchFamily="34" charset="0"/>
              <a:buChar char="•"/>
            </a:pPr>
            <a:r>
              <a:rPr lang="en-US" b="1" dirty="0" smtClean="0">
                <a:solidFill>
                  <a:srgbClr val="003300"/>
                </a:solidFill>
              </a:rPr>
              <a:t> 25-mile Toll Road</a:t>
            </a:r>
          </a:p>
          <a:p>
            <a:pPr algn="l">
              <a:spcAft>
                <a:spcPts val="1200"/>
              </a:spcAft>
            </a:pPr>
            <a:r>
              <a:rPr lang="en-US" b="1" dirty="0" smtClean="0">
                <a:solidFill>
                  <a:srgbClr val="003300"/>
                </a:solidFill>
              </a:rPr>
              <a:t> </a:t>
            </a:r>
          </a:p>
          <a:p>
            <a:pPr algn="l">
              <a:spcAft>
                <a:spcPts val="1200"/>
              </a:spcAft>
              <a:buFont typeface="Arial" pitchFamily="34" charset="0"/>
              <a:buChar char="•"/>
            </a:pPr>
            <a:r>
              <a:rPr lang="en-US" b="1" dirty="0" smtClean="0">
                <a:solidFill>
                  <a:srgbClr val="003300"/>
                </a:solidFill>
              </a:rPr>
              <a:t> Non-Toll Road Improvements:</a:t>
            </a:r>
          </a:p>
          <a:p>
            <a:pPr lvl="1" algn="l">
              <a:spcAft>
                <a:spcPts val="1200"/>
              </a:spcAft>
              <a:buFont typeface="Arial" pitchFamily="34" charset="0"/>
              <a:buChar char="•"/>
            </a:pPr>
            <a:r>
              <a:rPr lang="en-US" b="1" dirty="0" smtClean="0">
                <a:solidFill>
                  <a:srgbClr val="003300"/>
                </a:solidFill>
              </a:rPr>
              <a:t> Improving SR 46 in Lake &amp; Seminole Counties </a:t>
            </a:r>
          </a:p>
          <a:p>
            <a:pPr lvl="1" algn="l">
              <a:spcAft>
                <a:spcPts val="1200"/>
              </a:spcAft>
              <a:buFont typeface="Arial" pitchFamily="34" charset="0"/>
              <a:buChar char="•"/>
            </a:pPr>
            <a:r>
              <a:rPr lang="en-US" b="1" dirty="0" smtClean="0">
                <a:solidFill>
                  <a:srgbClr val="003300"/>
                </a:solidFill>
              </a:rPr>
              <a:t> Rebuilding the US 441/SR 46 Interchange</a:t>
            </a:r>
          </a:p>
          <a:p>
            <a:pPr lvl="1" algn="l">
              <a:spcAft>
                <a:spcPts val="1200"/>
              </a:spcAft>
              <a:buFont typeface="Arial" pitchFamily="34" charset="0"/>
              <a:buChar char="•"/>
            </a:pPr>
            <a:r>
              <a:rPr lang="en-US" b="1" dirty="0" smtClean="0">
                <a:solidFill>
                  <a:srgbClr val="003300"/>
                </a:solidFill>
              </a:rPr>
              <a:t> Parallel Service Roads in East Lake &amp; Seminole Counties</a:t>
            </a:r>
          </a:p>
          <a:p>
            <a:pPr lvl="0" algn="l">
              <a:spcAft>
                <a:spcPts val="1200"/>
              </a:spcAft>
            </a:pPr>
            <a:r>
              <a:rPr lang="en-US" b="1" dirty="0" smtClean="0">
                <a:solidFill>
                  <a:srgbClr val="003300"/>
                </a:solidFill>
              </a:rPr>
              <a:t> </a:t>
            </a:r>
          </a:p>
          <a:p>
            <a:pPr lvl="0" algn="l">
              <a:spcAft>
                <a:spcPts val="1200"/>
              </a:spcAft>
              <a:buFont typeface="Arial" pitchFamily="34" charset="0"/>
              <a:buChar char="•"/>
            </a:pPr>
            <a:r>
              <a:rPr lang="en-US" b="1" dirty="0" smtClean="0">
                <a:solidFill>
                  <a:srgbClr val="003300"/>
                </a:solidFill>
              </a:rPr>
              <a:t>Multi-use Trail  (Parts of East Lake &amp; Seminole Counties)</a:t>
            </a:r>
          </a:p>
          <a:p>
            <a:pPr marL="0" lvl="0" indent="0" algn="l">
              <a:spcAft>
                <a:spcPts val="1200"/>
              </a:spcAft>
            </a:pPr>
            <a:endParaRPr lang="en-US" b="1" dirty="0" smtClean="0">
              <a:solidFill>
                <a:srgbClr val="003300"/>
              </a:solidFill>
            </a:endParaRPr>
          </a:p>
          <a:p>
            <a:pPr lvl="0" algn="l">
              <a:spcAft>
                <a:spcPts val="1200"/>
              </a:spcAft>
              <a:buFont typeface="Arial" pitchFamily="34" charset="0"/>
              <a:buChar char="•"/>
            </a:pPr>
            <a:r>
              <a:rPr lang="en-US" b="1" dirty="0" smtClean="0">
                <a:solidFill>
                  <a:srgbClr val="003300"/>
                </a:solidFill>
              </a:rPr>
              <a:t>Nearly 36,000 Jobs (FHWA Formula: Direct &amp; Indirect)</a:t>
            </a:r>
          </a:p>
          <a:p>
            <a:pPr lvl="0" algn="l">
              <a:spcAft>
                <a:spcPts val="600"/>
              </a:spcAft>
              <a:buFont typeface="Arial" pitchFamily="34" charset="0"/>
              <a:buChar char="•"/>
            </a:pPr>
            <a:endParaRPr lang="en-US" b="1" dirty="0" smtClean="0">
              <a:solidFill>
                <a:srgbClr val="003300"/>
              </a:solidFill>
            </a:endParaRPr>
          </a:p>
          <a:p>
            <a:pPr algn="l">
              <a:buFont typeface="Arial" pitchFamily="34" charset="0"/>
              <a:buChar char="•"/>
            </a:pPr>
            <a:endParaRPr lang="en-US" b="1" dirty="0">
              <a:solidFill>
                <a:srgbClr val="003300"/>
              </a:solidFill>
            </a:endParaRPr>
          </a:p>
        </p:txBody>
      </p:sp>
      <p:pic>
        <p:nvPicPr>
          <p:cNvPr id="12" name="Picture 11" descr="TunpikeLogo.jpg"/>
          <p:cNvPicPr>
            <a:picLocks noChangeAspect="1"/>
          </p:cNvPicPr>
          <p:nvPr/>
        </p:nvPicPr>
        <p:blipFill>
          <a:blip r:embed="rId8"/>
          <a:stretch>
            <a:fillRect/>
          </a:stretch>
        </p:blipFill>
        <p:spPr>
          <a:xfrm>
            <a:off x="20021996" y="9199279"/>
            <a:ext cx="2654107" cy="329599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39249" y="6057900"/>
            <a:ext cx="4419600" cy="220980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59601" y="2540508"/>
            <a:ext cx="3016502" cy="269474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7127200" y="6379029"/>
            <a:ext cx="609600" cy="609600"/>
          </a:xfrm>
          <a:prstGeom prst="rect">
            <a:avLst/>
          </a:prstGeom>
        </p:spPr>
      </p:pic>
    </p:spTree>
  </p:cSld>
  <p:clrMapOvr>
    <a:masterClrMapping/>
  </p:clrMapOvr>
  <p:transition advClick="0" advTm="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p:cNvPicPr>
            <a:picLocks noChangeAspect="1"/>
          </p:cNvPicPr>
          <p:nvPr/>
        </p:nvPicPr>
        <p:blipFill>
          <a:blip r:embed="rId5"/>
          <a:srcRect b="48984"/>
          <a:stretch>
            <a:fillRect/>
          </a:stretch>
        </p:blipFill>
        <p:spPr bwMode="auto">
          <a:xfrm>
            <a:off x="25417" y="0"/>
            <a:ext cx="24358601" cy="13716000"/>
          </a:xfrm>
          <a:prstGeom prst="rect">
            <a:avLst/>
          </a:prstGeom>
          <a:noFill/>
          <a:ln w="9525">
            <a:noFill/>
            <a:miter lim="800000"/>
            <a:headEnd/>
            <a:tailEnd/>
          </a:ln>
        </p:spPr>
      </p:pic>
      <p:pic>
        <p:nvPicPr>
          <p:cNvPr id="16390" name="Picture 3"/>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6391" name="Picture 11"/>
          <p:cNvPicPr>
            <a:picLocks noChangeAspect="1"/>
          </p:cNvPicPr>
          <p:nvPr/>
        </p:nvPicPr>
        <p:blipFill>
          <a:blip r:embed="rId6"/>
          <a:srcRect r="17894" b="36842"/>
          <a:stretch>
            <a:fillRect/>
          </a:stretch>
        </p:blipFill>
        <p:spPr bwMode="auto">
          <a:xfrm>
            <a:off x="0" y="12573012"/>
            <a:ext cx="24384000" cy="761999"/>
          </a:xfrm>
          <a:prstGeom prst="rect">
            <a:avLst/>
          </a:prstGeom>
          <a:noFill/>
          <a:ln w="9525">
            <a:solidFill>
              <a:srgbClr val="BBE0E3"/>
            </a:solidFill>
            <a:miter lim="800000"/>
            <a:headEnd/>
            <a:tailEnd/>
          </a:ln>
        </p:spPr>
      </p:pic>
      <p:pic>
        <p:nvPicPr>
          <p:cNvPr id="16392" name="Picture 13"/>
          <p:cNvPicPr>
            <a:picLocks noChangeAspect="1"/>
          </p:cNvPicPr>
          <p:nvPr/>
        </p:nvPicPr>
        <p:blipFill>
          <a:blip r:embed="rId6"/>
          <a:srcRect t="484" r="43295" b="36842"/>
          <a:stretch>
            <a:fillRect/>
          </a:stretch>
        </p:blipFill>
        <p:spPr bwMode="auto">
          <a:xfrm>
            <a:off x="7543800" y="996950"/>
            <a:ext cx="16840200" cy="755651"/>
          </a:xfrm>
          <a:prstGeom prst="rect">
            <a:avLst/>
          </a:prstGeom>
          <a:noFill/>
          <a:ln w="9525">
            <a:solidFill>
              <a:srgbClr val="BBE0E3"/>
            </a:solidFill>
            <a:miter lim="800000"/>
            <a:headEnd/>
            <a:tailEnd/>
          </a:ln>
        </p:spPr>
      </p:pic>
      <p:pic>
        <p:nvPicPr>
          <p:cNvPr id="16393" name="Picture 14"/>
          <p:cNvPicPr>
            <a:picLocks noChangeAspect="1"/>
          </p:cNvPicPr>
          <p:nvPr/>
        </p:nvPicPr>
        <p:blipFill>
          <a:blip r:embed="rId6"/>
          <a:srcRect l="53369" t="484" r="43295" b="36842"/>
          <a:stretch>
            <a:fillRect/>
          </a:stretch>
        </p:blipFill>
        <p:spPr bwMode="auto">
          <a:xfrm>
            <a:off x="0" y="996950"/>
            <a:ext cx="990600" cy="755651"/>
          </a:xfrm>
          <a:prstGeom prst="rect">
            <a:avLst/>
          </a:prstGeom>
          <a:noFill/>
          <a:ln w="9525">
            <a:solidFill>
              <a:srgbClr val="BBE0E3"/>
            </a:solidFill>
            <a:miter lim="800000"/>
            <a:headEnd/>
            <a:tailEnd/>
          </a:ln>
        </p:spPr>
      </p:pic>
      <p:pic>
        <p:nvPicPr>
          <p:cNvPr id="16394" name="Picture 15" descr="wekiva logo_v.png"/>
          <p:cNvPicPr>
            <a:picLocks noChangeAspect="1"/>
          </p:cNvPicPr>
          <p:nvPr/>
        </p:nvPicPr>
        <p:blipFill>
          <a:blip r:embed="rId7"/>
          <a:srcRect/>
          <a:stretch>
            <a:fillRect/>
          </a:stretch>
        </p:blipFill>
        <p:spPr bwMode="auto">
          <a:xfrm>
            <a:off x="19431000" y="12034839"/>
            <a:ext cx="4267200" cy="1071562"/>
          </a:xfrm>
          <a:prstGeom prst="rect">
            <a:avLst/>
          </a:prstGeom>
          <a:noFill/>
          <a:ln w="9525">
            <a:noFill/>
            <a:miter lim="800000"/>
            <a:headEnd/>
            <a:tailEnd/>
          </a:ln>
        </p:spPr>
      </p:pic>
      <p:pic>
        <p:nvPicPr>
          <p:cNvPr id="16395" name="Picture 16" descr="Bear.eps"/>
          <p:cNvPicPr>
            <a:picLocks noChangeAspect="1"/>
          </p:cNvPicPr>
          <p:nvPr/>
        </p:nvPicPr>
        <p:blipFill>
          <a:blip r:embed="rId8"/>
          <a:srcRect/>
          <a:stretch>
            <a:fillRect/>
          </a:stretch>
        </p:blipFill>
        <p:spPr bwMode="auto">
          <a:xfrm flipH="1">
            <a:off x="609600" y="12087140"/>
            <a:ext cx="2819400" cy="1628860"/>
          </a:xfrm>
          <a:prstGeom prst="rect">
            <a:avLst/>
          </a:prstGeom>
          <a:noFill/>
          <a:ln w="9525">
            <a:noFill/>
            <a:miter lim="800000"/>
            <a:headEnd/>
            <a:tailEnd/>
          </a:ln>
        </p:spPr>
      </p:pic>
      <p:pic>
        <p:nvPicPr>
          <p:cNvPr id="14" name="Picture 13" descr="DSC_0014.JPG"/>
          <p:cNvPicPr>
            <a:picLocks noChangeAspect="1"/>
          </p:cNvPicPr>
          <p:nvPr/>
        </p:nvPicPr>
        <p:blipFill>
          <a:blip r:embed="rId9"/>
          <a:srcRect l="29329" r="12620"/>
          <a:stretch>
            <a:fillRect/>
          </a:stretch>
        </p:blipFill>
        <p:spPr>
          <a:xfrm>
            <a:off x="21166027" y="8153402"/>
            <a:ext cx="2303573" cy="3124199"/>
          </a:xfrm>
          <a:prstGeom prst="rect">
            <a:avLst/>
          </a:prstGeom>
        </p:spPr>
      </p:pic>
      <p:sp>
        <p:nvSpPr>
          <p:cNvPr id="12" name="Content Placeholder 3"/>
          <p:cNvSpPr>
            <a:spLocks noGrp="1"/>
          </p:cNvSpPr>
          <p:nvPr>
            <p:ph idx="1"/>
          </p:nvPr>
        </p:nvSpPr>
        <p:spPr>
          <a:xfrm>
            <a:off x="990600" y="1905002"/>
            <a:ext cx="16002000" cy="9451182"/>
          </a:xfrm>
          <a:prstGeom prst="rect">
            <a:avLst/>
          </a:prstGeom>
        </p:spPr>
        <p:txBody>
          <a:bodyPr wrap="square">
            <a:spAutoFit/>
          </a:bodyPr>
          <a:lstStyle/>
          <a:p>
            <a:pPr marL="456661" indent="-456661" algn="l">
              <a:lnSpc>
                <a:spcPct val="150000"/>
              </a:lnSpc>
              <a:buFont typeface="Arial" pitchFamily="34" charset="0"/>
              <a:buChar char="•"/>
            </a:pPr>
            <a:r>
              <a:rPr lang="en-US" sz="4500" b="1" dirty="0" smtClean="0">
                <a:solidFill>
                  <a:srgbClr val="003300"/>
                </a:solidFill>
              </a:rPr>
              <a:t>Wekiva River: Outstanding Florida Water &amp;</a:t>
            </a:r>
          </a:p>
          <a:p>
            <a:pPr marL="456661" indent="-456661" algn="l">
              <a:lnSpc>
                <a:spcPct val="150000"/>
              </a:lnSpc>
            </a:pPr>
            <a:r>
              <a:rPr lang="en-US" sz="4500" b="1" dirty="0" smtClean="0">
                <a:solidFill>
                  <a:srgbClr val="003300"/>
                </a:solidFill>
              </a:rPr>
              <a:t>   National Wild &amp; Scenic River</a:t>
            </a:r>
          </a:p>
          <a:p>
            <a:pPr marL="456661" indent="-456661" algn="l">
              <a:lnSpc>
                <a:spcPct val="150000"/>
              </a:lnSpc>
              <a:buFont typeface="Arial" pitchFamily="34" charset="0"/>
              <a:buChar char="•"/>
            </a:pPr>
            <a:r>
              <a:rPr lang="en-US" sz="4500" b="1" dirty="0" smtClean="0">
                <a:solidFill>
                  <a:srgbClr val="003300"/>
                </a:solidFill>
              </a:rPr>
              <a:t>Authorized by the 2004 Wekiva Parkway and Protection Act  </a:t>
            </a:r>
          </a:p>
          <a:p>
            <a:pPr marL="856231" lvl="1" indent="-456661" algn="l">
              <a:lnSpc>
                <a:spcPct val="150000"/>
              </a:lnSpc>
              <a:buFont typeface="Wingdings" pitchFamily="2" charset="2"/>
              <a:buChar char="Ø"/>
            </a:pPr>
            <a:r>
              <a:rPr lang="en-US" sz="4500" b="1" dirty="0" smtClean="0">
                <a:solidFill>
                  <a:srgbClr val="003300"/>
                </a:solidFill>
              </a:rPr>
              <a:t>  Buying More than 3,400 Acres for Conservation</a:t>
            </a:r>
          </a:p>
          <a:p>
            <a:pPr marL="856231" lvl="1" indent="-456661" algn="l">
              <a:lnSpc>
                <a:spcPct val="150000"/>
              </a:lnSpc>
              <a:buFont typeface="Wingdings" pitchFamily="2" charset="2"/>
              <a:buChar char="Ø"/>
            </a:pPr>
            <a:r>
              <a:rPr lang="en-US" sz="4500" b="1" dirty="0" smtClean="0">
                <a:solidFill>
                  <a:srgbClr val="003300"/>
                </a:solidFill>
              </a:rPr>
              <a:t>  Largely </a:t>
            </a:r>
            <a:r>
              <a:rPr lang="en-US" sz="4500" b="1" dirty="0">
                <a:solidFill>
                  <a:srgbClr val="003300"/>
                </a:solidFill>
              </a:rPr>
              <a:t>Elevated </a:t>
            </a:r>
            <a:r>
              <a:rPr lang="en-US" sz="4500" b="1" dirty="0" smtClean="0">
                <a:solidFill>
                  <a:srgbClr val="003300"/>
                </a:solidFill>
              </a:rPr>
              <a:t>to </a:t>
            </a:r>
            <a:r>
              <a:rPr lang="en-US" sz="4500" b="1" dirty="0">
                <a:solidFill>
                  <a:srgbClr val="003300"/>
                </a:solidFill>
              </a:rPr>
              <a:t>Reduce Accidents </a:t>
            </a:r>
            <a:r>
              <a:rPr lang="en-US" sz="4500" b="1" dirty="0" smtClean="0">
                <a:solidFill>
                  <a:srgbClr val="003300"/>
                </a:solidFill>
              </a:rPr>
              <a:t>Between</a:t>
            </a:r>
          </a:p>
          <a:p>
            <a:pPr marL="856231" lvl="1" indent="-456661" algn="l">
              <a:lnSpc>
                <a:spcPct val="150000"/>
              </a:lnSpc>
            </a:pPr>
            <a:r>
              <a:rPr lang="en-US" sz="4500" b="1" dirty="0" smtClean="0">
                <a:solidFill>
                  <a:srgbClr val="003300"/>
                </a:solidFill>
              </a:rPr>
              <a:t>      </a:t>
            </a:r>
            <a:r>
              <a:rPr lang="en-US" sz="4500" b="1" dirty="0">
                <a:solidFill>
                  <a:srgbClr val="003300"/>
                </a:solidFill>
              </a:rPr>
              <a:t>Vehicles </a:t>
            </a:r>
            <a:r>
              <a:rPr lang="en-US" sz="4500" b="1" dirty="0" smtClean="0">
                <a:solidFill>
                  <a:srgbClr val="003300"/>
                </a:solidFill>
              </a:rPr>
              <a:t>&amp; Wildlife</a:t>
            </a:r>
            <a:endParaRPr lang="en-US" sz="4500" b="1" dirty="0">
              <a:solidFill>
                <a:srgbClr val="003300"/>
              </a:solidFill>
            </a:endParaRPr>
          </a:p>
          <a:p>
            <a:pPr marL="856231" lvl="1" indent="-456661" algn="l">
              <a:lnSpc>
                <a:spcPct val="150000"/>
              </a:lnSpc>
              <a:buFont typeface="Wingdings" pitchFamily="2" charset="2"/>
              <a:buChar char="Ø"/>
            </a:pPr>
            <a:r>
              <a:rPr lang="en-US" sz="4500" b="1" dirty="0" smtClean="0">
                <a:solidFill>
                  <a:srgbClr val="003300"/>
                </a:solidFill>
              </a:rPr>
              <a:t>  Several Wildlife Bridges</a:t>
            </a:r>
          </a:p>
          <a:p>
            <a:pPr marL="856231" lvl="1" indent="-456661" algn="l">
              <a:lnSpc>
                <a:spcPct val="150000"/>
              </a:lnSpc>
              <a:buFont typeface="Wingdings" pitchFamily="2" charset="2"/>
              <a:buChar char="Ø"/>
            </a:pPr>
            <a:r>
              <a:rPr lang="en-US" sz="4500" b="1" dirty="0" smtClean="0">
                <a:solidFill>
                  <a:srgbClr val="003300"/>
                </a:solidFill>
              </a:rPr>
              <a:t>  Limited Interchanges (Curb Development)</a:t>
            </a:r>
          </a:p>
        </p:txBody>
      </p:sp>
      <p:sp>
        <p:nvSpPr>
          <p:cNvPr id="15" name="Title 1"/>
          <p:cNvSpPr>
            <a:spLocks noGrp="1"/>
          </p:cNvSpPr>
          <p:nvPr>
            <p:ph type="title"/>
          </p:nvPr>
        </p:nvSpPr>
        <p:spPr>
          <a:xfrm>
            <a:off x="1295400" y="838201"/>
            <a:ext cx="6248400" cy="792162"/>
          </a:xfrm>
        </p:spPr>
        <p:txBody>
          <a:bodyPr>
            <a:noAutofit/>
          </a:bodyPr>
          <a:lstStyle/>
          <a:p>
            <a:pPr algn="l"/>
            <a:r>
              <a:rPr lang="en-US" sz="4700" b="1" dirty="0" smtClean="0">
                <a:solidFill>
                  <a:srgbClr val="003300"/>
                </a:solidFill>
              </a:rPr>
              <a:t>Protecting Nature</a:t>
            </a:r>
            <a:endParaRPr lang="en-US" sz="4700" b="1" dirty="0">
              <a:solidFill>
                <a:srgbClr val="003300"/>
              </a:solidFill>
            </a:endParaRPr>
          </a:p>
        </p:txBody>
      </p:sp>
      <p:pic>
        <p:nvPicPr>
          <p:cNvPr id="16" name="Picture 15" descr="DSC_0045.JPG"/>
          <p:cNvPicPr>
            <a:picLocks noChangeAspect="1"/>
          </p:cNvPicPr>
          <p:nvPr/>
        </p:nvPicPr>
        <p:blipFill>
          <a:blip r:embed="rId10"/>
          <a:srcRect l="36569" t="22500" r="22706" b="13750"/>
          <a:stretch>
            <a:fillRect/>
          </a:stretch>
        </p:blipFill>
        <p:spPr>
          <a:xfrm>
            <a:off x="16840200" y="8001000"/>
            <a:ext cx="3733800" cy="3886200"/>
          </a:xfrm>
          <a:prstGeom prst="rect">
            <a:avLst/>
          </a:prstGeom>
        </p:spPr>
      </p:pic>
      <p:pic>
        <p:nvPicPr>
          <p:cNvPr id="24" name="Picture 23" descr="DSC_0085.JPG"/>
          <p:cNvPicPr>
            <a:picLocks noChangeAspect="1"/>
          </p:cNvPicPr>
          <p:nvPr/>
        </p:nvPicPr>
        <p:blipFill>
          <a:blip r:embed="rId11"/>
          <a:srcRect l="20080"/>
          <a:stretch>
            <a:fillRect/>
          </a:stretch>
        </p:blipFill>
        <p:spPr>
          <a:xfrm>
            <a:off x="16764000" y="1966371"/>
            <a:ext cx="6705600" cy="557870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708118" y="6553200"/>
            <a:ext cx="609600" cy="609600"/>
          </a:xfrm>
          <a:prstGeom prst="rect">
            <a:avLst/>
          </a:prstGeom>
        </p:spPr>
      </p:pic>
    </p:spTree>
  </p:cSld>
  <p:clrMapOvr>
    <a:masterClrMapping/>
  </p:clrMapOvr>
  <p:transition spd="slow" advClick="0"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p:cNvPicPr>
            <a:picLocks noChangeAspect="1"/>
          </p:cNvPicPr>
          <p:nvPr/>
        </p:nvPicPr>
        <p:blipFill>
          <a:blip r:embed="rId5"/>
          <a:srcRect b="48984"/>
          <a:stretch>
            <a:fillRect/>
          </a:stretch>
        </p:blipFill>
        <p:spPr bwMode="auto">
          <a:xfrm>
            <a:off x="25401" y="0"/>
            <a:ext cx="24358600" cy="13716000"/>
          </a:xfrm>
          <a:prstGeom prst="rect">
            <a:avLst/>
          </a:prstGeom>
          <a:noFill/>
          <a:ln w="9525">
            <a:noFill/>
            <a:miter lim="800000"/>
            <a:headEnd/>
            <a:tailEnd/>
          </a:ln>
        </p:spPr>
      </p:pic>
      <p:pic>
        <p:nvPicPr>
          <p:cNvPr id="16390" name="Picture 3"/>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6391" name="Picture 11"/>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6392" name="Picture 13"/>
          <p:cNvPicPr>
            <a:picLocks noChangeAspect="1"/>
          </p:cNvPicPr>
          <p:nvPr/>
        </p:nvPicPr>
        <p:blipFill>
          <a:blip r:embed="rId6"/>
          <a:srcRect t="484" r="43295" b="36842"/>
          <a:stretch>
            <a:fillRect/>
          </a:stretch>
        </p:blipFill>
        <p:spPr bwMode="auto">
          <a:xfrm>
            <a:off x="7543801" y="996951"/>
            <a:ext cx="16840200" cy="755650"/>
          </a:xfrm>
          <a:prstGeom prst="rect">
            <a:avLst/>
          </a:prstGeom>
          <a:noFill/>
          <a:ln w="9525">
            <a:solidFill>
              <a:srgbClr val="BBE0E3"/>
            </a:solidFill>
            <a:miter lim="800000"/>
            <a:headEnd/>
            <a:tailEnd/>
          </a:ln>
        </p:spPr>
      </p:pic>
      <p:pic>
        <p:nvPicPr>
          <p:cNvPr id="16393" name="Picture 14"/>
          <p:cNvPicPr>
            <a:picLocks noChangeAspect="1"/>
          </p:cNvPicPr>
          <p:nvPr/>
        </p:nvPicPr>
        <p:blipFill>
          <a:blip r:embed="rId6"/>
          <a:srcRect l="53369" t="484" r="43295" b="36842"/>
          <a:stretch>
            <a:fillRect/>
          </a:stretch>
        </p:blipFill>
        <p:spPr bwMode="auto">
          <a:xfrm>
            <a:off x="1" y="996951"/>
            <a:ext cx="990600" cy="755650"/>
          </a:xfrm>
          <a:prstGeom prst="rect">
            <a:avLst/>
          </a:prstGeom>
          <a:noFill/>
          <a:ln w="9525">
            <a:solidFill>
              <a:srgbClr val="BBE0E3"/>
            </a:solidFill>
            <a:miter lim="800000"/>
            <a:headEnd/>
            <a:tailEnd/>
          </a:ln>
        </p:spPr>
      </p:pic>
      <p:pic>
        <p:nvPicPr>
          <p:cNvPr id="16394" name="Picture 15" descr="wekiva logo_v.png"/>
          <p:cNvPicPr>
            <a:picLocks noChangeAspect="1"/>
          </p:cNvPicPr>
          <p:nvPr/>
        </p:nvPicPr>
        <p:blipFill>
          <a:blip r:embed="rId7"/>
          <a:srcRect/>
          <a:stretch>
            <a:fillRect/>
          </a:stretch>
        </p:blipFill>
        <p:spPr bwMode="auto">
          <a:xfrm>
            <a:off x="19431000" y="12034839"/>
            <a:ext cx="4267200" cy="1071562"/>
          </a:xfrm>
          <a:prstGeom prst="rect">
            <a:avLst/>
          </a:prstGeom>
          <a:noFill/>
          <a:ln w="9525">
            <a:noFill/>
            <a:miter lim="800000"/>
            <a:headEnd/>
            <a:tailEnd/>
          </a:ln>
        </p:spPr>
      </p:pic>
      <p:pic>
        <p:nvPicPr>
          <p:cNvPr id="16395" name="Picture 16" descr="Bear.eps"/>
          <p:cNvPicPr>
            <a:picLocks noChangeAspect="1"/>
          </p:cNvPicPr>
          <p:nvPr/>
        </p:nvPicPr>
        <p:blipFill>
          <a:blip r:embed="rId8"/>
          <a:srcRect/>
          <a:stretch>
            <a:fillRect/>
          </a:stretch>
        </p:blipFill>
        <p:spPr bwMode="auto">
          <a:xfrm flipH="1">
            <a:off x="609601" y="12192000"/>
            <a:ext cx="2637896" cy="1524000"/>
          </a:xfrm>
          <a:prstGeom prst="rect">
            <a:avLst/>
          </a:prstGeom>
          <a:noFill/>
          <a:ln w="9525">
            <a:noFill/>
            <a:miter lim="800000"/>
            <a:headEnd/>
            <a:tailEnd/>
          </a:ln>
        </p:spPr>
      </p:pic>
      <p:sp>
        <p:nvSpPr>
          <p:cNvPr id="11" name="TextBox 10"/>
          <p:cNvSpPr txBox="1"/>
          <p:nvPr/>
        </p:nvSpPr>
        <p:spPr>
          <a:xfrm>
            <a:off x="1066800" y="914400"/>
            <a:ext cx="8229600" cy="969496"/>
          </a:xfrm>
          <a:prstGeom prst="rect">
            <a:avLst/>
          </a:prstGeom>
          <a:solidFill>
            <a:schemeClr val="tx1"/>
          </a:solidFill>
        </p:spPr>
        <p:txBody>
          <a:bodyPr wrap="square" rtlCol="0">
            <a:spAutoFit/>
          </a:bodyPr>
          <a:lstStyle/>
          <a:p>
            <a:r>
              <a:rPr lang="en-US" b="1" dirty="0" smtClean="0">
                <a:solidFill>
                  <a:srgbClr val="003300"/>
                </a:solidFill>
              </a:rPr>
              <a:t>Wekiva Parkway Trail</a:t>
            </a:r>
            <a:endParaRPr lang="en-US" b="1" dirty="0">
              <a:solidFill>
                <a:srgbClr val="003300"/>
              </a:solidFill>
            </a:endParaRPr>
          </a:p>
        </p:txBody>
      </p:sp>
      <p:sp>
        <p:nvSpPr>
          <p:cNvPr id="12" name="TextBox 11"/>
          <p:cNvSpPr txBox="1"/>
          <p:nvPr/>
        </p:nvSpPr>
        <p:spPr>
          <a:xfrm>
            <a:off x="762000" y="2514600"/>
            <a:ext cx="11887200" cy="9325630"/>
          </a:xfrm>
          <a:prstGeom prst="rect">
            <a:avLst/>
          </a:prstGeom>
          <a:noFill/>
        </p:spPr>
        <p:txBody>
          <a:bodyPr wrap="square" rtlCol="0">
            <a:spAutoFit/>
          </a:bodyPr>
          <a:lstStyle/>
          <a:p>
            <a:pPr algn="l"/>
            <a:r>
              <a:rPr lang="en-US" sz="5000" b="1" dirty="0" smtClean="0">
                <a:solidFill>
                  <a:srgbClr val="003300"/>
                </a:solidFill>
              </a:rPr>
              <a:t>10 Miles</a:t>
            </a:r>
          </a:p>
          <a:p>
            <a:pPr algn="l"/>
            <a:endParaRPr lang="en-US" sz="5000" b="1" dirty="0" smtClean="0">
              <a:solidFill>
                <a:srgbClr val="003300"/>
              </a:solidFill>
            </a:endParaRPr>
          </a:p>
          <a:p>
            <a:pPr algn="l"/>
            <a:r>
              <a:rPr lang="en-US" sz="5000" b="1" dirty="0" smtClean="0">
                <a:solidFill>
                  <a:srgbClr val="003300"/>
                </a:solidFill>
              </a:rPr>
              <a:t>Concurrent Design: Sections 5, 6 &amp; 7A </a:t>
            </a:r>
          </a:p>
          <a:p>
            <a:pPr algn="l">
              <a:buFont typeface="Wingdings" pitchFamily="2" charset="2"/>
              <a:buChar char="ü"/>
            </a:pPr>
            <a:r>
              <a:rPr lang="en-US" sz="5000" b="1" dirty="0" smtClean="0">
                <a:solidFill>
                  <a:srgbClr val="003300"/>
                </a:solidFill>
              </a:rPr>
              <a:t>  2017-2021</a:t>
            </a:r>
          </a:p>
          <a:p>
            <a:pPr algn="l"/>
            <a:endParaRPr lang="en-US" sz="5000" b="1" dirty="0" smtClean="0">
              <a:solidFill>
                <a:srgbClr val="003300"/>
              </a:solidFill>
            </a:endParaRPr>
          </a:p>
          <a:p>
            <a:pPr algn="l"/>
            <a:r>
              <a:rPr lang="en-US" sz="5000" b="1" dirty="0" smtClean="0">
                <a:solidFill>
                  <a:srgbClr val="003300"/>
                </a:solidFill>
              </a:rPr>
              <a:t>Separate Design: Sections 4A &amp; 4B</a:t>
            </a:r>
          </a:p>
          <a:p>
            <a:pPr algn="l">
              <a:buFont typeface="Wingdings" pitchFamily="2" charset="2"/>
              <a:buChar char="ü"/>
            </a:pPr>
            <a:r>
              <a:rPr lang="en-US" sz="5000" b="1" dirty="0" smtClean="0">
                <a:solidFill>
                  <a:srgbClr val="003300"/>
                </a:solidFill>
              </a:rPr>
              <a:t>  2020-2021</a:t>
            </a:r>
          </a:p>
          <a:p>
            <a:pPr algn="l">
              <a:buFont typeface="Wingdings" pitchFamily="2" charset="2"/>
              <a:buChar char="ü"/>
            </a:pPr>
            <a:endParaRPr lang="en-US" sz="5000" b="1" dirty="0" smtClean="0">
              <a:solidFill>
                <a:srgbClr val="003300"/>
              </a:solidFill>
            </a:endParaRPr>
          </a:p>
          <a:p>
            <a:pPr algn="l"/>
            <a:r>
              <a:rPr lang="en-US" sz="5000" b="1" dirty="0" smtClean="0">
                <a:solidFill>
                  <a:srgbClr val="003300"/>
                </a:solidFill>
              </a:rPr>
              <a:t>Connections: </a:t>
            </a:r>
          </a:p>
          <a:p>
            <a:pPr algn="l">
              <a:buFont typeface="Wingdings" pitchFamily="2" charset="2"/>
              <a:buChar char="ü"/>
            </a:pPr>
            <a:r>
              <a:rPr lang="en-US" sz="5000" b="1" dirty="0" smtClean="0">
                <a:solidFill>
                  <a:srgbClr val="003300"/>
                </a:solidFill>
              </a:rPr>
              <a:t>  West Orange Trail Extension</a:t>
            </a:r>
          </a:p>
          <a:p>
            <a:pPr algn="l">
              <a:buFont typeface="Wingdings" pitchFamily="2" charset="2"/>
              <a:buChar char="ü"/>
            </a:pPr>
            <a:r>
              <a:rPr lang="en-US" sz="5000" b="1" dirty="0" smtClean="0">
                <a:solidFill>
                  <a:srgbClr val="003300"/>
                </a:solidFill>
              </a:rPr>
              <a:t>  Seminole-Wekiva Trail Extension</a:t>
            </a:r>
          </a:p>
          <a:p>
            <a:pPr algn="l">
              <a:buFont typeface="Wingdings" pitchFamily="2" charset="2"/>
              <a:buChar char="ü"/>
            </a:pPr>
            <a:r>
              <a:rPr lang="en-US" sz="5000" b="1" dirty="0">
                <a:solidFill>
                  <a:srgbClr val="003300"/>
                </a:solidFill>
              </a:rPr>
              <a:t> </a:t>
            </a:r>
            <a:r>
              <a:rPr lang="en-US" sz="5000" b="1" dirty="0" smtClean="0">
                <a:solidFill>
                  <a:srgbClr val="003300"/>
                </a:solidFill>
              </a:rPr>
              <a:t> Lake-Wekiva </a:t>
            </a:r>
            <a:r>
              <a:rPr lang="en-US" sz="5000" b="1" dirty="0">
                <a:solidFill>
                  <a:srgbClr val="003300"/>
                </a:solidFill>
              </a:rPr>
              <a:t>Trail (Planned)</a:t>
            </a:r>
          </a:p>
        </p:txBody>
      </p:sp>
      <p:pic>
        <p:nvPicPr>
          <p:cNvPr id="13" name="Picture 12" descr="Image_04_FO-rail-deck-view-grey-comp (2).jpg"/>
          <p:cNvPicPr>
            <a:picLocks noChangeAspect="1"/>
          </p:cNvPicPr>
          <p:nvPr/>
        </p:nvPicPr>
        <p:blipFill>
          <a:blip r:embed="rId9"/>
          <a:srcRect l="10638" r="12475"/>
          <a:stretch>
            <a:fillRect/>
          </a:stretch>
        </p:blipFill>
        <p:spPr>
          <a:xfrm>
            <a:off x="13073974" y="2057400"/>
            <a:ext cx="9862226" cy="962025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746200" y="7177415"/>
            <a:ext cx="609600" cy="609600"/>
          </a:xfrm>
          <a:prstGeom prst="rect">
            <a:avLst/>
          </a:prstGeom>
        </p:spPr>
      </p:pic>
    </p:spTree>
  </p:cSld>
  <p:clrMapOvr>
    <a:masterClrMapping/>
  </p:clrMapOvr>
  <p:transition spd="med"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21" name="Picture 13"/>
          <p:cNvPicPr>
            <a:picLocks noChangeAspect="1"/>
          </p:cNvPicPr>
          <p:nvPr/>
        </p:nvPicPr>
        <p:blipFill>
          <a:blip r:embed="rId5"/>
          <a:srcRect t="484" r="17892" b="36842"/>
          <a:stretch>
            <a:fillRect/>
          </a:stretch>
        </p:blipFill>
        <p:spPr bwMode="auto">
          <a:xfrm>
            <a:off x="0" y="996950"/>
            <a:ext cx="24384000" cy="755650"/>
          </a:xfrm>
          <a:prstGeom prst="rect">
            <a:avLst/>
          </a:prstGeom>
          <a:noFill/>
          <a:ln w="9525">
            <a:solidFill>
              <a:srgbClr val="BBE0E3"/>
            </a:solidFill>
            <a:miter lim="800000"/>
            <a:headEnd/>
            <a:tailEnd/>
          </a:ln>
        </p:spPr>
      </p:pic>
      <p:sp>
        <p:nvSpPr>
          <p:cNvPr id="11" name="Content Placeholder 3"/>
          <p:cNvSpPr txBox="1">
            <a:spLocks/>
          </p:cNvSpPr>
          <p:nvPr/>
        </p:nvSpPr>
        <p:spPr bwMode="auto">
          <a:xfrm>
            <a:off x="533400" y="2209800"/>
            <a:ext cx="13411200" cy="9954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normAutofit/>
          </a:bodyPr>
          <a:lstStyle/>
          <a:p>
            <a:pPr algn="l" eaLnBrk="0" hangingPunct="0">
              <a:buFont typeface="Arial" pitchFamily="34" charset="0"/>
              <a:buChar char="•"/>
              <a:defRPr/>
            </a:pPr>
            <a:r>
              <a:rPr lang="en-US" sz="4800" b="1" kern="0" dirty="0" smtClean="0">
                <a:solidFill>
                  <a:srgbClr val="003300"/>
                </a:solidFill>
                <a:latin typeface="Gill Sans"/>
                <a:ea typeface="ヒラギノ角ゴ ProN W3"/>
              </a:rPr>
              <a:t>  First in Central Florida</a:t>
            </a:r>
          </a:p>
          <a:p>
            <a:pPr algn="l" eaLnBrk="0" hangingPunct="0">
              <a:defRPr/>
            </a:pPr>
            <a:r>
              <a:rPr lang="en-US" sz="2400" b="1" kern="0" dirty="0" smtClean="0">
                <a:solidFill>
                  <a:srgbClr val="003300"/>
                </a:solidFill>
                <a:latin typeface="Gill Sans"/>
                <a:ea typeface="ヒラギノ角ゴ ProN W3"/>
              </a:rPr>
              <a:t>   </a:t>
            </a:r>
          </a:p>
          <a:p>
            <a:pPr algn="l" eaLnBrk="0" hangingPunct="0">
              <a:buFont typeface="Arial" pitchFamily="34" charset="0"/>
              <a:buChar char="•"/>
              <a:defRPr/>
            </a:pPr>
            <a:r>
              <a:rPr lang="en-US" sz="4800" b="1" kern="0" dirty="0" smtClean="0">
                <a:solidFill>
                  <a:srgbClr val="003300"/>
                </a:solidFill>
                <a:latin typeface="Gill Sans"/>
                <a:ea typeface="ヒラギノ角ゴ ProN W3"/>
              </a:rPr>
              <a:t>  No Toll Plazas – No Cash</a:t>
            </a:r>
          </a:p>
          <a:p>
            <a:pPr algn="l" eaLnBrk="0" hangingPunct="0">
              <a:defRPr/>
            </a:pPr>
            <a:r>
              <a:rPr lang="en-US" sz="2400" b="1" kern="0" dirty="0" smtClean="0">
                <a:solidFill>
                  <a:srgbClr val="003300"/>
                </a:solidFill>
                <a:latin typeface="Gill Sans"/>
                <a:ea typeface="ヒラギノ角ゴ ProN W3"/>
              </a:rPr>
              <a:t>   </a:t>
            </a:r>
          </a:p>
          <a:p>
            <a:pPr algn="l" eaLnBrk="0" hangingPunct="0">
              <a:buFont typeface="Arial" pitchFamily="34" charset="0"/>
              <a:buChar char="•"/>
              <a:defRPr/>
            </a:pPr>
            <a:r>
              <a:rPr lang="en-US" sz="4800" b="1" kern="0" dirty="0" smtClean="0">
                <a:solidFill>
                  <a:srgbClr val="003300"/>
                </a:solidFill>
                <a:latin typeface="Gill Sans"/>
                <a:ea typeface="ヒラギノ角ゴ ProN W3"/>
              </a:rPr>
              <a:t>  Enhances Safety</a:t>
            </a:r>
          </a:p>
          <a:p>
            <a:pPr algn="l" eaLnBrk="0" hangingPunct="0">
              <a:defRPr/>
            </a:pPr>
            <a:r>
              <a:rPr lang="en-US" sz="2400" b="1" kern="0" dirty="0" smtClean="0">
                <a:solidFill>
                  <a:srgbClr val="003300"/>
                </a:solidFill>
                <a:latin typeface="Gill Sans"/>
                <a:ea typeface="ヒラギノ角ゴ ProN W3"/>
              </a:rPr>
              <a:t> </a:t>
            </a:r>
          </a:p>
          <a:p>
            <a:pPr algn="l" eaLnBrk="0" hangingPunct="0">
              <a:buFont typeface="Arial" pitchFamily="34" charset="0"/>
              <a:buChar char="•"/>
              <a:defRPr/>
            </a:pPr>
            <a:r>
              <a:rPr lang="en-US" sz="4800" b="1" kern="0" dirty="0" smtClean="0">
                <a:solidFill>
                  <a:srgbClr val="003300"/>
                </a:solidFill>
                <a:latin typeface="Gill Sans"/>
                <a:ea typeface="ヒラギノ角ゴ ProN W3"/>
              </a:rPr>
              <a:t>  Maximizes Convenience  </a:t>
            </a:r>
          </a:p>
          <a:p>
            <a:pPr algn="l" eaLnBrk="0" hangingPunct="0">
              <a:buFont typeface="Arial" pitchFamily="34" charset="0"/>
              <a:buChar char="•"/>
              <a:defRPr/>
            </a:pPr>
            <a:endParaRPr lang="en-US" sz="2400" b="1" kern="0" dirty="0" smtClean="0">
              <a:solidFill>
                <a:srgbClr val="003300"/>
              </a:solidFill>
              <a:latin typeface="Gill Sans"/>
              <a:ea typeface="ヒラギノ角ゴ ProN W3"/>
            </a:endParaRPr>
          </a:p>
          <a:p>
            <a:pPr algn="l" eaLnBrk="0" hangingPunct="0">
              <a:defRPr/>
            </a:pPr>
            <a:endParaRPr lang="en-US" sz="2800" b="1" kern="0" dirty="0" smtClean="0">
              <a:solidFill>
                <a:srgbClr val="003300"/>
              </a:solidFill>
              <a:latin typeface="Gill Sans"/>
              <a:ea typeface="ヒラギノ角ゴ ProN W3"/>
            </a:endParaRPr>
          </a:p>
          <a:p>
            <a:pPr algn="l" eaLnBrk="0" hangingPunct="0">
              <a:buFont typeface="Arial" pitchFamily="34" charset="0"/>
              <a:buChar char="•"/>
              <a:defRPr/>
            </a:pPr>
            <a:r>
              <a:rPr lang="en-US" sz="4800" b="1" kern="0" dirty="0" smtClean="0">
                <a:solidFill>
                  <a:srgbClr val="003300"/>
                </a:solidFill>
                <a:latin typeface="Gill Sans"/>
                <a:ea typeface="ヒラギノ角ゴ ProN W3"/>
              </a:rPr>
              <a:t>  AET Info on </a:t>
            </a:r>
          </a:p>
          <a:p>
            <a:pPr algn="l" eaLnBrk="0" hangingPunct="0">
              <a:defRPr/>
            </a:pPr>
            <a:r>
              <a:rPr lang="en-US" sz="4800" b="1" kern="0" dirty="0" smtClean="0">
                <a:solidFill>
                  <a:srgbClr val="003300"/>
                </a:solidFill>
                <a:latin typeface="Gill Sans"/>
                <a:ea typeface="ヒラギノ角ゴ ProN W3"/>
              </a:rPr>
              <a:t>      Website</a:t>
            </a:r>
            <a:endParaRPr lang="en-US" sz="4800" kern="0" dirty="0" smtClean="0">
              <a:solidFill>
                <a:srgbClr val="003300"/>
              </a:solidFill>
              <a:latin typeface="Gill Sans"/>
              <a:ea typeface="ヒラギノ角ゴ ProN W3"/>
            </a:endParaRPr>
          </a:p>
        </p:txBody>
      </p:sp>
      <p:sp>
        <p:nvSpPr>
          <p:cNvPr id="8" name="TextBox 7"/>
          <p:cNvSpPr txBox="1"/>
          <p:nvPr/>
        </p:nvSpPr>
        <p:spPr>
          <a:xfrm>
            <a:off x="1066800" y="935504"/>
            <a:ext cx="9753600" cy="969496"/>
          </a:xfrm>
          <a:prstGeom prst="rect">
            <a:avLst/>
          </a:prstGeom>
          <a:solidFill>
            <a:schemeClr val="tx1"/>
          </a:solidFill>
        </p:spPr>
        <p:txBody>
          <a:bodyPr wrap="square" rtlCol="0">
            <a:spAutoFit/>
          </a:bodyPr>
          <a:lstStyle/>
          <a:p>
            <a:r>
              <a:rPr lang="en-US" sz="5700" b="1" dirty="0" smtClean="0">
                <a:solidFill>
                  <a:srgbClr val="003300"/>
                </a:solidFill>
              </a:rPr>
              <a:t>All Electronic Tolling (AET)</a:t>
            </a:r>
            <a:endParaRPr lang="en-US" sz="5700" b="1" dirty="0">
              <a:solidFill>
                <a:srgbClr val="003300"/>
              </a:solidFill>
            </a:endParaRPr>
          </a:p>
        </p:txBody>
      </p:sp>
      <p:pic>
        <p:nvPicPr>
          <p:cNvPr id="9" name="Picture 15" descr="wekiva logo_v.png"/>
          <p:cNvPicPr>
            <a:picLocks noChangeAspect="1"/>
          </p:cNvPicPr>
          <p:nvPr/>
        </p:nvPicPr>
        <p:blipFill>
          <a:blip r:embed="rId6"/>
          <a:srcRect/>
          <a:stretch>
            <a:fillRect/>
          </a:stretch>
        </p:blipFill>
        <p:spPr bwMode="auto">
          <a:xfrm>
            <a:off x="381000" y="12034839"/>
            <a:ext cx="4267200" cy="1071562"/>
          </a:xfrm>
          <a:prstGeom prst="rect">
            <a:avLst/>
          </a:prstGeom>
          <a:noFill/>
          <a:ln w="9525">
            <a:noFill/>
            <a:miter lim="800000"/>
            <a:headEnd/>
            <a:tailEnd/>
          </a:ln>
        </p:spPr>
      </p:pic>
      <p:sp>
        <p:nvSpPr>
          <p:cNvPr id="12" name="TextBox 11"/>
          <p:cNvSpPr txBox="1"/>
          <p:nvPr/>
        </p:nvSpPr>
        <p:spPr>
          <a:xfrm>
            <a:off x="12192000" y="2286000"/>
            <a:ext cx="10744200" cy="4893647"/>
          </a:xfrm>
          <a:prstGeom prst="rect">
            <a:avLst/>
          </a:prstGeom>
          <a:noFill/>
        </p:spPr>
        <p:txBody>
          <a:bodyPr wrap="square" rtlCol="0">
            <a:spAutoFit/>
          </a:bodyPr>
          <a:lstStyle/>
          <a:p>
            <a:pPr algn="l" eaLnBrk="0" hangingPunct="0">
              <a:buFont typeface="Arial" pitchFamily="34" charset="0"/>
              <a:buChar char="•"/>
              <a:defRPr/>
            </a:pPr>
            <a:r>
              <a:rPr lang="en-US" sz="4800" b="1" kern="0" dirty="0" smtClean="0">
                <a:solidFill>
                  <a:srgbClr val="003300"/>
                </a:solidFill>
                <a:latin typeface="Gill Sans"/>
                <a:ea typeface="ヒラギノ角ゴ ProN W3"/>
              </a:rPr>
              <a:t> Reduces Noise</a:t>
            </a:r>
          </a:p>
          <a:p>
            <a:pPr algn="l" eaLnBrk="0" hangingPunct="0">
              <a:defRPr/>
            </a:pPr>
            <a:r>
              <a:rPr lang="en-US" sz="4800" b="1" kern="0" dirty="0" smtClean="0">
                <a:solidFill>
                  <a:srgbClr val="003300"/>
                </a:solidFill>
                <a:latin typeface="Gill Sans"/>
                <a:ea typeface="ヒラギノ角ゴ ProN W3"/>
              </a:rPr>
              <a:t>      &amp; Pollution</a:t>
            </a:r>
          </a:p>
          <a:p>
            <a:pPr algn="l" eaLnBrk="0" hangingPunct="0">
              <a:lnSpc>
                <a:spcPct val="150000"/>
              </a:lnSpc>
              <a:buFont typeface="Arial" pitchFamily="34" charset="0"/>
              <a:buChar char="•"/>
              <a:defRPr/>
            </a:pPr>
            <a:r>
              <a:rPr lang="en-US" sz="4800" b="1" kern="0" dirty="0" smtClean="0">
                <a:solidFill>
                  <a:srgbClr val="003300"/>
                </a:solidFill>
                <a:latin typeface="Gill Sans"/>
                <a:ea typeface="ヒラギノ角ゴ ProN W3"/>
              </a:rPr>
              <a:t>  Improves Mobility</a:t>
            </a:r>
          </a:p>
          <a:p>
            <a:pPr algn="l" eaLnBrk="0" hangingPunct="0">
              <a:lnSpc>
                <a:spcPct val="150000"/>
              </a:lnSpc>
              <a:buFont typeface="Arial" pitchFamily="34" charset="0"/>
              <a:buChar char="•"/>
              <a:defRPr/>
            </a:pPr>
            <a:r>
              <a:rPr lang="en-US" sz="4800" b="1" kern="0" dirty="0" smtClean="0">
                <a:solidFill>
                  <a:srgbClr val="003300"/>
                </a:solidFill>
                <a:latin typeface="Gill Sans"/>
                <a:ea typeface="ヒラギノ角ゴ ProN W3"/>
              </a:rPr>
              <a:t>  Saves Money</a:t>
            </a:r>
          </a:p>
          <a:p>
            <a:pPr algn="l" eaLnBrk="0" hangingPunct="0">
              <a:lnSpc>
                <a:spcPct val="150000"/>
              </a:lnSpc>
              <a:buFont typeface="Arial" pitchFamily="34" charset="0"/>
              <a:buChar char="•"/>
              <a:defRPr/>
            </a:pPr>
            <a:endParaRPr lang="en-US" sz="4800" dirty="0"/>
          </a:p>
        </p:txBody>
      </p:sp>
      <p:pic>
        <p:nvPicPr>
          <p:cNvPr id="13" name="Picture 12" descr="epass-logo.png"/>
          <p:cNvPicPr>
            <a:picLocks noChangeAspect="1"/>
          </p:cNvPicPr>
          <p:nvPr/>
        </p:nvPicPr>
        <p:blipFill>
          <a:blip r:embed="rId7"/>
          <a:stretch>
            <a:fillRect/>
          </a:stretch>
        </p:blipFill>
        <p:spPr>
          <a:xfrm>
            <a:off x="990600" y="9448800"/>
            <a:ext cx="5014383" cy="1752600"/>
          </a:xfrm>
          <a:prstGeom prst="rect">
            <a:avLst/>
          </a:prstGeom>
        </p:spPr>
      </p:pic>
      <p:pic>
        <p:nvPicPr>
          <p:cNvPr id="14" name="Picture 13" descr="SunPassLogo_heading.gif"/>
          <p:cNvPicPr>
            <a:picLocks noChangeAspect="1"/>
          </p:cNvPicPr>
          <p:nvPr/>
        </p:nvPicPr>
        <p:blipFill>
          <a:blip r:embed="rId8"/>
          <a:stretch>
            <a:fillRect/>
          </a:stretch>
        </p:blipFill>
        <p:spPr>
          <a:xfrm>
            <a:off x="19583400" y="3209365"/>
            <a:ext cx="3606800" cy="159123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t="16721" b="17715"/>
          <a:stretch/>
        </p:blipFill>
        <p:spPr>
          <a:xfrm>
            <a:off x="9144000" y="6387751"/>
            <a:ext cx="14366334" cy="564708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7396534" y="6420408"/>
            <a:ext cx="609600" cy="609600"/>
          </a:xfrm>
          <a:prstGeom prst="rect">
            <a:avLst/>
          </a:prstGeom>
        </p:spPr>
      </p:pic>
    </p:spTree>
  </p:cSld>
  <p:clrMapOvr>
    <a:masterClrMapping/>
  </p:clrMapOvr>
  <p:transition spd="med" advClick="0"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7620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1" name="Picture 7"/>
          <p:cNvPicPr>
            <a:picLocks noChangeAspect="1"/>
          </p:cNvPicPr>
          <p:nvPr/>
        </p:nvPicPr>
        <p:blipFill>
          <a:blip r:embed="rId6"/>
          <a:srcRect r="17894" b="36842"/>
          <a:stretch>
            <a:fillRect/>
          </a:stretch>
        </p:blipFill>
        <p:spPr bwMode="auto">
          <a:xfrm>
            <a:off x="0" y="990600"/>
            <a:ext cx="24384000" cy="762000"/>
          </a:xfrm>
          <a:prstGeom prst="rect">
            <a:avLst/>
          </a:prstGeom>
          <a:noFill/>
          <a:ln w="9525">
            <a:solidFill>
              <a:srgbClr val="BBE0E3"/>
            </a:solidFill>
            <a:miter lim="800000"/>
            <a:headEnd/>
            <a:tailEnd/>
          </a:ln>
        </p:spPr>
      </p:pic>
      <p:pic>
        <p:nvPicPr>
          <p:cNvPr id="8" name="Picture 16" descr="Bear.eps"/>
          <p:cNvPicPr>
            <a:picLocks noChangeAspect="1"/>
          </p:cNvPicPr>
          <p:nvPr/>
        </p:nvPicPr>
        <p:blipFill>
          <a:blip r:embed="rId7"/>
          <a:srcRect/>
          <a:stretch>
            <a:fillRect/>
          </a:stretch>
        </p:blipFill>
        <p:spPr bwMode="auto">
          <a:xfrm flipH="1">
            <a:off x="609600" y="12066808"/>
            <a:ext cx="2590799" cy="1496791"/>
          </a:xfrm>
          <a:prstGeom prst="rect">
            <a:avLst/>
          </a:prstGeom>
          <a:noFill/>
          <a:ln w="9525">
            <a:noFill/>
            <a:miter lim="800000"/>
            <a:headEnd/>
            <a:tailEnd/>
          </a:ln>
        </p:spPr>
      </p:pic>
      <p:sp>
        <p:nvSpPr>
          <p:cNvPr id="4" name="TextBox 3"/>
          <p:cNvSpPr txBox="1"/>
          <p:nvPr/>
        </p:nvSpPr>
        <p:spPr>
          <a:xfrm>
            <a:off x="609599" y="3200400"/>
            <a:ext cx="9677399" cy="5632311"/>
          </a:xfrm>
          <a:prstGeom prst="rect">
            <a:avLst/>
          </a:prstGeom>
          <a:noFill/>
        </p:spPr>
        <p:txBody>
          <a:bodyPr wrap="square" rtlCol="0">
            <a:spAutoFit/>
          </a:bodyPr>
          <a:lstStyle/>
          <a:p>
            <a:pPr algn="l"/>
            <a:r>
              <a:rPr lang="en-US" sz="4800" b="1" dirty="0" smtClean="0">
                <a:solidFill>
                  <a:srgbClr val="003300"/>
                </a:solidFill>
              </a:rPr>
              <a:t>Complete:</a:t>
            </a:r>
          </a:p>
          <a:p>
            <a:pPr marL="685800" indent="-685800" algn="l">
              <a:lnSpc>
                <a:spcPct val="150000"/>
              </a:lnSpc>
              <a:buFont typeface="Wingdings" panose="05000000000000000000" pitchFamily="2" charset="2"/>
              <a:buChar char="§"/>
            </a:pPr>
            <a:r>
              <a:rPr lang="en-US" sz="4800" dirty="0" smtClean="0">
                <a:solidFill>
                  <a:srgbClr val="003300"/>
                </a:solidFill>
              </a:rPr>
              <a:t>Design – 2015*</a:t>
            </a:r>
          </a:p>
          <a:p>
            <a:pPr marL="685800" indent="-685800" algn="l">
              <a:lnSpc>
                <a:spcPct val="150000"/>
              </a:lnSpc>
              <a:buFont typeface="Wingdings" panose="05000000000000000000" pitchFamily="2" charset="2"/>
              <a:buChar char="§"/>
            </a:pPr>
            <a:r>
              <a:rPr lang="en-US" sz="4800" dirty="0" smtClean="0">
                <a:solidFill>
                  <a:srgbClr val="003300"/>
                </a:solidFill>
              </a:rPr>
              <a:t>Property Acquisition – 2017</a:t>
            </a:r>
          </a:p>
          <a:p>
            <a:pPr marL="685800" indent="-685800" algn="l">
              <a:lnSpc>
                <a:spcPct val="150000"/>
              </a:lnSpc>
              <a:buFont typeface="Wingdings" panose="05000000000000000000" pitchFamily="2" charset="2"/>
              <a:buChar char="§"/>
            </a:pPr>
            <a:r>
              <a:rPr lang="en-US" sz="4800" dirty="0" smtClean="0">
                <a:solidFill>
                  <a:srgbClr val="003300"/>
                </a:solidFill>
              </a:rPr>
              <a:t>Construction – Late 2021</a:t>
            </a:r>
          </a:p>
          <a:p>
            <a:pPr algn="l"/>
            <a:endParaRPr lang="en-US" sz="4800" dirty="0">
              <a:solidFill>
                <a:srgbClr val="003300"/>
              </a:solidFill>
            </a:endParaRPr>
          </a:p>
          <a:p>
            <a:pPr algn="l"/>
            <a:r>
              <a:rPr lang="en-US" sz="4800" dirty="0" smtClean="0">
                <a:solidFill>
                  <a:srgbClr val="003300"/>
                </a:solidFill>
              </a:rPr>
              <a:t>*</a:t>
            </a:r>
            <a:r>
              <a:rPr lang="en-US" sz="4000" dirty="0" smtClean="0">
                <a:solidFill>
                  <a:srgbClr val="003300"/>
                </a:solidFill>
              </a:rPr>
              <a:t>Section 7B: Design Dec. 2016-2018</a:t>
            </a:r>
            <a:endParaRPr lang="en-US" sz="4000" dirty="0">
              <a:solidFill>
                <a:srgbClr val="003300"/>
              </a:solidFill>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3949" t="4571" r="3743" b="4444"/>
          <a:stretch/>
        </p:blipFill>
        <p:spPr>
          <a:xfrm>
            <a:off x="9829800" y="162183"/>
            <a:ext cx="13335000" cy="13244898"/>
          </a:xfrm>
          <a:prstGeom prst="rect">
            <a:avLst/>
          </a:prstGeom>
        </p:spPr>
      </p:pic>
      <p:cxnSp>
        <p:nvCxnSpPr>
          <p:cNvPr id="5" name="Straight Connector 4"/>
          <p:cNvCxnSpPr/>
          <p:nvPr/>
        </p:nvCxnSpPr>
        <p:spPr bwMode="auto">
          <a:xfrm>
            <a:off x="18364200" y="2209800"/>
            <a:ext cx="0" cy="11049000"/>
          </a:xfrm>
          <a:prstGeom prst="line">
            <a:avLst/>
          </a:prstGeom>
          <a:gradFill rotWithShape="0">
            <a:gsLst>
              <a:gs pos="0">
                <a:srgbClr val="074EB3"/>
              </a:gs>
              <a:gs pos="100000">
                <a:srgbClr val="0B3280"/>
              </a:gs>
            </a:gsLst>
            <a:lin ang="5400000" scaled="1"/>
          </a:gradFill>
          <a:ln w="76200">
            <a:solidFill>
              <a:srgbClr val="FF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117800" y="7658100"/>
            <a:ext cx="609600" cy="609600"/>
          </a:xfrm>
          <a:prstGeom prst="rect">
            <a:avLst/>
          </a:prstGeom>
        </p:spPr>
      </p:pic>
    </p:spTree>
  </p:cSld>
  <p:clrMapOvr>
    <a:masterClrMapping/>
  </p:clrMapOvr>
  <p:transition spd="med"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p:cNvPicPr>
            <a:picLocks noChangeAspect="1"/>
          </p:cNvPicPr>
          <p:nvPr/>
        </p:nvPicPr>
        <p:blipFill>
          <a:blip r:embed="rId5"/>
          <a:srcRect b="48984"/>
          <a:stretch>
            <a:fillRect/>
          </a:stretch>
        </p:blipFill>
        <p:spPr bwMode="auto">
          <a:xfrm>
            <a:off x="44725" y="0"/>
            <a:ext cx="24358600" cy="13716000"/>
          </a:xfrm>
          <a:prstGeom prst="rect">
            <a:avLst/>
          </a:prstGeom>
          <a:noFill/>
          <a:ln w="9525">
            <a:noFill/>
            <a:miter lim="800000"/>
            <a:headEnd/>
            <a:tailEnd/>
          </a:ln>
        </p:spPr>
      </p:pic>
      <p:pic>
        <p:nvPicPr>
          <p:cNvPr id="15362" name="Picture 3"/>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3" name="Picture 11"/>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4" name="Picture 13"/>
          <p:cNvPicPr>
            <a:picLocks noChangeAspect="1"/>
          </p:cNvPicPr>
          <p:nvPr/>
        </p:nvPicPr>
        <p:blipFill>
          <a:blip r:embed="rId6"/>
          <a:srcRect t="484" r="17892" b="36842"/>
          <a:stretch>
            <a:fillRect/>
          </a:stretch>
        </p:blipFill>
        <p:spPr bwMode="auto">
          <a:xfrm>
            <a:off x="0" y="996955"/>
            <a:ext cx="24384000" cy="755650"/>
          </a:xfrm>
          <a:prstGeom prst="rect">
            <a:avLst/>
          </a:prstGeom>
          <a:noFill/>
          <a:ln w="9525">
            <a:solidFill>
              <a:srgbClr val="BBE0E3"/>
            </a:solidFill>
            <a:miter lim="800000"/>
            <a:headEnd/>
            <a:tailEnd/>
          </a:ln>
        </p:spPr>
      </p:pic>
      <p:pic>
        <p:nvPicPr>
          <p:cNvPr id="15365" name="Picture 15" descr="wekiva logo_v.png"/>
          <p:cNvPicPr>
            <a:picLocks noChangeAspect="1"/>
          </p:cNvPicPr>
          <p:nvPr/>
        </p:nvPicPr>
        <p:blipFill>
          <a:blip r:embed="rId7"/>
          <a:srcRect/>
          <a:stretch>
            <a:fillRect/>
          </a:stretch>
        </p:blipFill>
        <p:spPr bwMode="auto">
          <a:xfrm>
            <a:off x="19431000" y="12034843"/>
            <a:ext cx="4267200" cy="1071562"/>
          </a:xfrm>
          <a:prstGeom prst="rect">
            <a:avLst/>
          </a:prstGeom>
          <a:noFill/>
          <a:ln w="9525">
            <a:noFill/>
            <a:miter lim="800000"/>
            <a:headEnd/>
            <a:tailEnd/>
          </a:ln>
        </p:spPr>
      </p:pic>
      <p:cxnSp>
        <p:nvCxnSpPr>
          <p:cNvPr id="40" name="Straight Arrow Connector 39"/>
          <p:cNvCxnSpPr/>
          <p:nvPr/>
        </p:nvCxnSpPr>
        <p:spPr bwMode="auto">
          <a:xfrm>
            <a:off x="-4586357" y="3505200"/>
            <a:ext cx="1143000" cy="533400"/>
          </a:xfrm>
          <a:prstGeom prst="straightConnector1">
            <a:avLst/>
          </a:prstGeom>
          <a:gradFill rotWithShape="0">
            <a:gsLst>
              <a:gs pos="0">
                <a:srgbClr val="074EB3"/>
              </a:gs>
              <a:gs pos="100000">
                <a:srgbClr val="0B3280"/>
              </a:gs>
            </a:gsLst>
            <a:lin ang="5400000" scaled="1"/>
          </a:gradFill>
          <a:ln w="76200">
            <a:solidFill>
              <a:schemeClr val="tx1"/>
            </a:solidFill>
            <a:tailEnd type="arrow"/>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flipV="1">
            <a:off x="-4891157" y="2667000"/>
            <a:ext cx="762000" cy="381000"/>
          </a:xfrm>
          <a:prstGeom prst="straightConnector1">
            <a:avLst/>
          </a:prstGeom>
          <a:gradFill rotWithShape="0">
            <a:gsLst>
              <a:gs pos="0">
                <a:srgbClr val="074EB3"/>
              </a:gs>
              <a:gs pos="100000">
                <a:srgbClr val="0B3280"/>
              </a:gs>
            </a:gsLst>
            <a:lin ang="5400000" scaled="1"/>
          </a:gradFill>
          <a:ln w="76200">
            <a:solidFill>
              <a:schemeClr val="tx1"/>
            </a:solidFill>
            <a:tailEnd type="arrow"/>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8" name="TextBox 47"/>
          <p:cNvSpPr txBox="1"/>
          <p:nvPr/>
        </p:nvSpPr>
        <p:spPr>
          <a:xfrm>
            <a:off x="19888200" y="6096000"/>
            <a:ext cx="2971800" cy="1015663"/>
          </a:xfrm>
          <a:prstGeom prst="rect">
            <a:avLst/>
          </a:prstGeom>
          <a:noFill/>
        </p:spPr>
        <p:txBody>
          <a:bodyPr wrap="square" rtlCol="0">
            <a:spAutoFit/>
          </a:bodyPr>
          <a:lstStyle/>
          <a:p>
            <a:r>
              <a:rPr lang="en-US" sz="6000" b="1" dirty="0" smtClean="0"/>
              <a:t>2021</a:t>
            </a:r>
            <a:endParaRPr lang="en-US" sz="6000" b="1" dirty="0"/>
          </a:p>
        </p:txBody>
      </p:sp>
      <p:cxnSp>
        <p:nvCxnSpPr>
          <p:cNvPr id="44" name="Straight Arrow Connector 43"/>
          <p:cNvCxnSpPr/>
          <p:nvPr/>
        </p:nvCxnSpPr>
        <p:spPr bwMode="auto">
          <a:xfrm>
            <a:off x="6973127" y="5837799"/>
            <a:ext cx="636380" cy="588064"/>
          </a:xfrm>
          <a:prstGeom prst="straightConnector1">
            <a:avLst/>
          </a:prstGeom>
          <a:gradFill rotWithShape="0">
            <a:gsLst>
              <a:gs pos="0">
                <a:srgbClr val="074EB3"/>
              </a:gs>
              <a:gs pos="100000">
                <a:srgbClr val="0B3280"/>
              </a:gs>
            </a:gsLst>
            <a:lin ang="5400000" scaled="1"/>
          </a:gradFill>
          <a:ln w="76200">
            <a:solidFill>
              <a:schemeClr val="tx1"/>
            </a:solidFill>
            <a:tailEnd type="arrow"/>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7" name="TextBox 46"/>
          <p:cNvSpPr txBox="1"/>
          <p:nvPr/>
        </p:nvSpPr>
        <p:spPr>
          <a:xfrm>
            <a:off x="15930217" y="4577475"/>
            <a:ext cx="3429000" cy="1015663"/>
          </a:xfrm>
          <a:prstGeom prst="rect">
            <a:avLst/>
          </a:prstGeom>
          <a:noFill/>
        </p:spPr>
        <p:txBody>
          <a:bodyPr wrap="square" rtlCol="0">
            <a:spAutoFit/>
          </a:bodyPr>
          <a:lstStyle/>
          <a:p>
            <a:r>
              <a:rPr lang="en-US" sz="6000" b="1" dirty="0" smtClean="0"/>
              <a:t>2020-21</a:t>
            </a:r>
            <a:endParaRPr lang="en-US" sz="6000" b="1" dirty="0"/>
          </a:p>
        </p:txBody>
      </p:sp>
      <p:sp>
        <p:nvSpPr>
          <p:cNvPr id="49" name="TextBox 48"/>
          <p:cNvSpPr txBox="1"/>
          <p:nvPr/>
        </p:nvSpPr>
        <p:spPr>
          <a:xfrm>
            <a:off x="19850100" y="5957135"/>
            <a:ext cx="3429000" cy="1015663"/>
          </a:xfrm>
          <a:prstGeom prst="rect">
            <a:avLst/>
          </a:prstGeom>
          <a:noFill/>
        </p:spPr>
        <p:txBody>
          <a:bodyPr wrap="square" rtlCol="0">
            <a:spAutoFit/>
          </a:bodyPr>
          <a:lstStyle/>
          <a:p>
            <a:r>
              <a:rPr lang="en-US" sz="6000" b="1" dirty="0" smtClean="0"/>
              <a:t>2021</a:t>
            </a:r>
            <a:endParaRPr lang="en-US" sz="6000" b="1"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911" y="101939"/>
            <a:ext cx="24567961" cy="13614061"/>
          </a:xfrm>
          <a:prstGeom prst="rect">
            <a:avLst/>
          </a:prstGeom>
        </p:spPr>
      </p:pic>
      <p:sp>
        <p:nvSpPr>
          <p:cNvPr id="53" name="TextBox 52"/>
          <p:cNvSpPr txBox="1"/>
          <p:nvPr/>
        </p:nvSpPr>
        <p:spPr>
          <a:xfrm>
            <a:off x="5097015" y="4822136"/>
            <a:ext cx="2971800" cy="1015663"/>
          </a:xfrm>
          <a:prstGeom prst="rect">
            <a:avLst/>
          </a:prstGeom>
          <a:noFill/>
        </p:spPr>
        <p:txBody>
          <a:bodyPr wrap="square" rtlCol="0">
            <a:spAutoFit/>
          </a:bodyPr>
          <a:lstStyle/>
          <a:p>
            <a:r>
              <a:rPr lang="en-US" sz="6000" b="1" dirty="0" smtClean="0"/>
              <a:t>2018</a:t>
            </a:r>
            <a:endParaRPr lang="en-US" sz="6000" b="1" dirty="0"/>
          </a:p>
        </p:txBody>
      </p:sp>
      <p:cxnSp>
        <p:nvCxnSpPr>
          <p:cNvPr id="39" name="Straight Arrow Connector 38"/>
          <p:cNvCxnSpPr/>
          <p:nvPr/>
        </p:nvCxnSpPr>
        <p:spPr bwMode="auto">
          <a:xfrm flipH="1">
            <a:off x="5320422" y="5943600"/>
            <a:ext cx="714649" cy="580719"/>
          </a:xfrm>
          <a:prstGeom prst="straightConnector1">
            <a:avLst/>
          </a:prstGeom>
          <a:gradFill rotWithShape="0">
            <a:gsLst>
              <a:gs pos="0">
                <a:srgbClr val="074EB3"/>
              </a:gs>
              <a:gs pos="100000">
                <a:srgbClr val="0B3280"/>
              </a:gs>
            </a:gsLst>
            <a:lin ang="5400000" scaled="1"/>
          </a:gradFill>
          <a:ln w="76200">
            <a:solidFill>
              <a:schemeClr val="tx1"/>
            </a:solidFill>
            <a:tailEnd type="arrow"/>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Straight Arrow Connector 44"/>
          <p:cNvCxnSpPr/>
          <p:nvPr/>
        </p:nvCxnSpPr>
        <p:spPr bwMode="auto">
          <a:xfrm flipH="1" flipV="1">
            <a:off x="4668666" y="5031094"/>
            <a:ext cx="856698" cy="355951"/>
          </a:xfrm>
          <a:prstGeom prst="straightConnector1">
            <a:avLst/>
          </a:prstGeom>
          <a:gradFill rotWithShape="0">
            <a:gsLst>
              <a:gs pos="0">
                <a:srgbClr val="074EB3"/>
              </a:gs>
              <a:gs pos="100000">
                <a:srgbClr val="0B3280"/>
              </a:gs>
            </a:gsLst>
            <a:lin ang="5400000" scaled="1"/>
          </a:gradFill>
          <a:ln w="76200">
            <a:solidFill>
              <a:schemeClr val="tx1"/>
            </a:solidFill>
            <a:tailEnd type="arrow"/>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p:cNvCxnSpPr/>
          <p:nvPr/>
        </p:nvCxnSpPr>
        <p:spPr bwMode="auto">
          <a:xfrm>
            <a:off x="6903929" y="5905605"/>
            <a:ext cx="387388" cy="588064"/>
          </a:xfrm>
          <a:prstGeom prst="straightConnector1">
            <a:avLst/>
          </a:prstGeom>
          <a:gradFill rotWithShape="0">
            <a:gsLst>
              <a:gs pos="0">
                <a:srgbClr val="074EB3"/>
              </a:gs>
              <a:gs pos="100000">
                <a:srgbClr val="0B3280"/>
              </a:gs>
            </a:gsLst>
            <a:lin ang="5400000" scaled="1"/>
          </a:gradFill>
          <a:ln w="76200">
            <a:solidFill>
              <a:schemeClr val="tx1"/>
            </a:solidFill>
            <a:tailEnd type="arrow"/>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TextBox 35"/>
          <p:cNvSpPr txBox="1"/>
          <p:nvPr/>
        </p:nvSpPr>
        <p:spPr>
          <a:xfrm>
            <a:off x="6123607" y="1504493"/>
            <a:ext cx="2971800" cy="1015663"/>
          </a:xfrm>
          <a:prstGeom prst="rect">
            <a:avLst/>
          </a:prstGeom>
          <a:noFill/>
        </p:spPr>
        <p:txBody>
          <a:bodyPr wrap="square" rtlCol="0">
            <a:spAutoFit/>
          </a:bodyPr>
          <a:lstStyle/>
          <a:p>
            <a:r>
              <a:rPr lang="en-US" sz="6000" b="1" dirty="0" smtClean="0"/>
              <a:t>2019</a:t>
            </a:r>
            <a:endParaRPr lang="en-US" sz="6000" b="1" dirty="0"/>
          </a:p>
        </p:txBody>
      </p:sp>
      <p:sp>
        <p:nvSpPr>
          <p:cNvPr id="34" name="TextBox 33"/>
          <p:cNvSpPr txBox="1"/>
          <p:nvPr/>
        </p:nvSpPr>
        <p:spPr>
          <a:xfrm>
            <a:off x="10972106" y="229404"/>
            <a:ext cx="2971800" cy="1015663"/>
          </a:xfrm>
          <a:prstGeom prst="rect">
            <a:avLst/>
          </a:prstGeom>
          <a:noFill/>
        </p:spPr>
        <p:txBody>
          <a:bodyPr wrap="square" rtlCol="0">
            <a:spAutoFit/>
          </a:bodyPr>
          <a:lstStyle/>
          <a:p>
            <a:r>
              <a:rPr lang="en-US" sz="6000" b="1" dirty="0" smtClean="0"/>
              <a:t>2020</a:t>
            </a:r>
            <a:endParaRPr lang="en-US" sz="6000" b="1" dirty="0"/>
          </a:p>
        </p:txBody>
      </p:sp>
      <p:sp>
        <p:nvSpPr>
          <p:cNvPr id="31" name="TextBox 30"/>
          <p:cNvSpPr txBox="1"/>
          <p:nvPr/>
        </p:nvSpPr>
        <p:spPr>
          <a:xfrm>
            <a:off x="19926300" y="5985838"/>
            <a:ext cx="2971800" cy="1015663"/>
          </a:xfrm>
          <a:prstGeom prst="rect">
            <a:avLst/>
          </a:prstGeom>
          <a:noFill/>
        </p:spPr>
        <p:txBody>
          <a:bodyPr wrap="square" rtlCol="0">
            <a:spAutoFit/>
          </a:bodyPr>
          <a:lstStyle/>
          <a:p>
            <a:r>
              <a:rPr lang="en-US" sz="6000" b="1" dirty="0" smtClean="0"/>
              <a:t>2021</a:t>
            </a:r>
            <a:endParaRPr lang="en-US" sz="6000" b="1" dirty="0"/>
          </a:p>
        </p:txBody>
      </p:sp>
      <p:sp>
        <p:nvSpPr>
          <p:cNvPr id="32" name="TextBox 31"/>
          <p:cNvSpPr txBox="1"/>
          <p:nvPr/>
        </p:nvSpPr>
        <p:spPr>
          <a:xfrm>
            <a:off x="990600" y="1957798"/>
            <a:ext cx="2971800" cy="1015663"/>
          </a:xfrm>
          <a:prstGeom prst="rect">
            <a:avLst/>
          </a:prstGeom>
          <a:noFill/>
        </p:spPr>
        <p:txBody>
          <a:bodyPr wrap="square" rtlCol="0">
            <a:spAutoFit/>
          </a:bodyPr>
          <a:lstStyle/>
          <a:p>
            <a:r>
              <a:rPr lang="en-US" sz="6000" b="1" dirty="0" smtClean="0"/>
              <a:t>2019</a:t>
            </a:r>
            <a:endParaRPr lang="en-US" sz="6000" b="1" dirty="0"/>
          </a:p>
        </p:txBody>
      </p:sp>
      <p:sp>
        <p:nvSpPr>
          <p:cNvPr id="35" name="TextBox 34"/>
          <p:cNvSpPr txBox="1"/>
          <p:nvPr/>
        </p:nvSpPr>
        <p:spPr>
          <a:xfrm>
            <a:off x="15885492" y="4495800"/>
            <a:ext cx="3316908" cy="1015663"/>
          </a:xfrm>
          <a:prstGeom prst="rect">
            <a:avLst/>
          </a:prstGeom>
          <a:noFill/>
        </p:spPr>
        <p:txBody>
          <a:bodyPr wrap="square" rtlCol="0">
            <a:spAutoFit/>
          </a:bodyPr>
          <a:lstStyle/>
          <a:p>
            <a:r>
              <a:rPr lang="en-US" sz="6000" b="1" dirty="0" smtClean="0"/>
              <a:t>2020-21</a:t>
            </a:r>
            <a:endParaRPr lang="en-US" sz="6000" b="1" dirty="0"/>
          </a:p>
        </p:txBody>
      </p:sp>
      <p:sp>
        <p:nvSpPr>
          <p:cNvPr id="23" name="TextBox 22"/>
          <p:cNvSpPr txBox="1"/>
          <p:nvPr/>
        </p:nvSpPr>
        <p:spPr>
          <a:xfrm>
            <a:off x="18821400" y="1219200"/>
            <a:ext cx="2971800" cy="1015663"/>
          </a:xfrm>
          <a:prstGeom prst="rect">
            <a:avLst/>
          </a:prstGeom>
          <a:noFill/>
        </p:spPr>
        <p:txBody>
          <a:bodyPr wrap="square" rtlCol="0">
            <a:spAutoFit/>
          </a:bodyPr>
          <a:lstStyle/>
          <a:p>
            <a:r>
              <a:rPr lang="en-US" sz="6000" b="1" dirty="0" smtClean="0"/>
              <a:t>2021</a:t>
            </a:r>
            <a:endParaRPr lang="en-US" sz="6000" b="1"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670000" y="6972798"/>
            <a:ext cx="609600" cy="609600"/>
          </a:xfrm>
          <a:prstGeom prst="rect">
            <a:avLst/>
          </a:prstGeom>
        </p:spPr>
      </p:pic>
    </p:spTree>
    <p:extLst>
      <p:ext uri="{BB962C8B-B14F-4D97-AF65-F5344CB8AC3E}">
        <p14:creationId xmlns:p14="http://schemas.microsoft.com/office/powerpoint/2010/main" val="1592908010"/>
      </p:ext>
    </p:extLst>
  </p:cSld>
  <p:clrMapOvr>
    <a:masterClrMapping/>
  </p:clrMapOvr>
  <p:transition spd="med"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 Cent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12460</TotalTime>
  <Pages>0</Pages>
  <Words>3569</Words>
  <Characters>0</Characters>
  <Application>Microsoft Office PowerPoint</Application>
  <PresentationFormat>Custom</PresentationFormat>
  <Lines>0</Lines>
  <Paragraphs>420</Paragraphs>
  <Slides>28</Slides>
  <Notes>28</Notes>
  <HiddenSlides>0</HiddenSlides>
  <MMClips>28</MMClips>
  <ScaleCrop>false</ScaleCrop>
  <HeadingPairs>
    <vt:vector size="6" baseType="variant">
      <vt:variant>
        <vt:lpstr>Fonts Used</vt:lpstr>
      </vt:variant>
      <vt:variant>
        <vt:i4>6</vt:i4>
      </vt:variant>
      <vt:variant>
        <vt:lpstr>Theme</vt:lpstr>
      </vt:variant>
      <vt:variant>
        <vt:i4>24</vt:i4>
      </vt:variant>
      <vt:variant>
        <vt:lpstr>Slide Titles</vt:lpstr>
      </vt:variant>
      <vt:variant>
        <vt:i4>28</vt:i4>
      </vt:variant>
    </vt:vector>
  </HeadingPairs>
  <TitlesOfParts>
    <vt:vector size="58" baseType="lpstr">
      <vt:lpstr>Arial</vt:lpstr>
      <vt:lpstr>Arial Black</vt:lpstr>
      <vt:lpstr>Calibri</vt:lpstr>
      <vt:lpstr>Gill Sans</vt:lpstr>
      <vt:lpstr>Wingdings</vt:lpstr>
      <vt:lpstr>ヒラギノ角ゴ ProN W3</vt: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11_Title &amp; Subtitle</vt:lpstr>
      <vt:lpstr>12_Title &amp; Subtitle</vt:lpstr>
      <vt:lpstr>17_Title &amp; Subtitle</vt:lpstr>
      <vt:lpstr>4_Title &amp; Subtitle</vt:lpstr>
      <vt:lpstr>6_Title &amp; Subtitle</vt:lpstr>
      <vt:lpstr>15_Title &amp; Subtitle</vt:lpstr>
      <vt:lpstr>14_Title &amp; Subtitle</vt:lpstr>
      <vt:lpstr>7_Title &amp; Subtitle</vt:lpstr>
      <vt:lpstr>8_Title &amp; Subtitle</vt:lpstr>
      <vt:lpstr>24_Title &amp; Subtitle</vt:lpstr>
      <vt:lpstr>PowerPoint Presentation</vt:lpstr>
      <vt:lpstr>PowerPoint Presentation</vt:lpstr>
      <vt:lpstr>PowerPoint Presentation</vt:lpstr>
      <vt:lpstr>PowerPoint Presentation</vt:lpstr>
      <vt:lpstr>Protecting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3B – SR 46 Plan Profile</vt:lpstr>
      <vt:lpstr>Section 3B – US 441 Plan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Brooks</dc:creator>
  <cp:lastModifiedBy>Mary Brooks</cp:lastModifiedBy>
  <cp:revision>1156</cp:revision>
  <cp:lastPrinted>2016-07-12T02:21:29Z</cp:lastPrinted>
  <dcterms:modified xsi:type="dcterms:W3CDTF">2017-08-24T20:38:32Z</dcterms:modified>
</cp:coreProperties>
</file>